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260" r:id="rId4"/>
    <p:sldId id="261" r:id="rId5"/>
    <p:sldId id="331" r:id="rId6"/>
    <p:sldId id="257" r:id="rId7"/>
    <p:sldId id="258" r:id="rId8"/>
    <p:sldId id="259" r:id="rId9"/>
    <p:sldId id="262" r:id="rId10"/>
    <p:sldId id="263" r:id="rId11"/>
    <p:sldId id="290" r:id="rId12"/>
    <p:sldId id="270" r:id="rId13"/>
    <p:sldId id="264" r:id="rId14"/>
    <p:sldId id="265" r:id="rId15"/>
    <p:sldId id="335" r:id="rId16"/>
    <p:sldId id="334" r:id="rId17"/>
    <p:sldId id="333" r:id="rId18"/>
    <p:sldId id="266" r:id="rId19"/>
    <p:sldId id="271" r:id="rId20"/>
    <p:sldId id="267" r:id="rId21"/>
    <p:sldId id="336" r:id="rId22"/>
    <p:sldId id="269" r:id="rId23"/>
    <p:sldId id="273" r:id="rId24"/>
    <p:sldId id="277" r:id="rId25"/>
    <p:sldId id="278" r:id="rId26"/>
    <p:sldId id="337" r:id="rId27"/>
    <p:sldId id="279" r:id="rId28"/>
    <p:sldId id="280" r:id="rId29"/>
    <p:sldId id="281" r:id="rId30"/>
    <p:sldId id="338" r:id="rId31"/>
    <p:sldId id="282" r:id="rId32"/>
    <p:sldId id="284" r:id="rId33"/>
    <p:sldId id="285" r:id="rId34"/>
    <p:sldId id="291" r:id="rId35"/>
    <p:sldId id="283" r:id="rId36"/>
    <p:sldId id="292" r:id="rId37"/>
    <p:sldId id="286" r:id="rId38"/>
    <p:sldId id="287" r:id="rId39"/>
    <p:sldId id="288" r:id="rId40"/>
    <p:sldId id="289" r:id="rId41"/>
    <p:sldId id="293" r:id="rId42"/>
    <p:sldId id="294" r:id="rId43"/>
    <p:sldId id="301" r:id="rId44"/>
    <p:sldId id="295" r:id="rId45"/>
    <p:sldId id="296" r:id="rId46"/>
    <p:sldId id="297" r:id="rId47"/>
    <p:sldId id="298" r:id="rId48"/>
    <p:sldId id="299" r:id="rId49"/>
    <p:sldId id="300" r:id="rId50"/>
    <p:sldId id="302" r:id="rId51"/>
    <p:sldId id="303" r:id="rId52"/>
    <p:sldId id="304" r:id="rId53"/>
    <p:sldId id="305" r:id="rId54"/>
    <p:sldId id="310" r:id="rId55"/>
    <p:sldId id="311" r:id="rId56"/>
    <p:sldId id="312" r:id="rId57"/>
    <p:sldId id="313" r:id="rId58"/>
    <p:sldId id="314" r:id="rId59"/>
    <p:sldId id="315" r:id="rId60"/>
    <p:sldId id="317" r:id="rId61"/>
    <p:sldId id="318" r:id="rId62"/>
    <p:sldId id="319" r:id="rId63"/>
    <p:sldId id="320" r:id="rId64"/>
    <p:sldId id="321" r:id="rId65"/>
    <p:sldId id="323" r:id="rId66"/>
    <p:sldId id="324" r:id="rId67"/>
    <p:sldId id="325" r:id="rId68"/>
    <p:sldId id="326" r:id="rId69"/>
    <p:sldId id="328" r:id="rId70"/>
    <p:sldId id="327" r:id="rId71"/>
    <p:sldId id="329" r:id="rId72"/>
    <p:sldId id="274" r:id="rId73"/>
    <p:sldId id="275" r:id="rId74"/>
    <p:sldId id="276" r:id="rId7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9457-9ADA-4327-97DC-3E99BA1BC409}" type="datetimeFigureOut">
              <a:rPr lang="fr-FR" smtClean="0"/>
              <a:pPr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098-EE06-45F9-AC64-A72EE9FF9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9457-9ADA-4327-97DC-3E99BA1BC409}" type="datetimeFigureOut">
              <a:rPr lang="fr-FR" smtClean="0"/>
              <a:pPr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098-EE06-45F9-AC64-A72EE9FF9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9457-9ADA-4327-97DC-3E99BA1BC409}" type="datetimeFigureOut">
              <a:rPr lang="fr-FR" smtClean="0"/>
              <a:pPr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098-EE06-45F9-AC64-A72EE9FF9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9457-9ADA-4327-97DC-3E99BA1BC409}" type="datetimeFigureOut">
              <a:rPr lang="fr-FR" smtClean="0"/>
              <a:pPr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098-EE06-45F9-AC64-A72EE9FF9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9457-9ADA-4327-97DC-3E99BA1BC409}" type="datetimeFigureOut">
              <a:rPr lang="fr-FR" smtClean="0"/>
              <a:pPr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098-EE06-45F9-AC64-A72EE9FF9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9457-9ADA-4327-97DC-3E99BA1BC409}" type="datetimeFigureOut">
              <a:rPr lang="fr-FR" smtClean="0"/>
              <a:pPr/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098-EE06-45F9-AC64-A72EE9FF9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9457-9ADA-4327-97DC-3E99BA1BC409}" type="datetimeFigureOut">
              <a:rPr lang="fr-FR" smtClean="0"/>
              <a:pPr/>
              <a:t>27/10/2021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098-EE06-45F9-AC64-A72EE9FF9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9457-9ADA-4327-97DC-3E99BA1BC409}" type="datetimeFigureOut">
              <a:rPr lang="fr-FR" smtClean="0"/>
              <a:pPr/>
              <a:t>27/10/2021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098-EE06-45F9-AC64-A72EE9FF9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9457-9ADA-4327-97DC-3E99BA1BC409}" type="datetimeFigureOut">
              <a:rPr lang="fr-FR" smtClean="0"/>
              <a:pPr/>
              <a:t>27/10/2021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098-EE06-45F9-AC64-A72EE9FF9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9457-9ADA-4327-97DC-3E99BA1BC409}" type="datetimeFigureOut">
              <a:rPr lang="fr-FR" smtClean="0"/>
              <a:pPr/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098-EE06-45F9-AC64-A72EE9FF9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9457-9ADA-4327-97DC-3E99BA1BC409}" type="datetimeFigureOut">
              <a:rPr lang="fr-FR" smtClean="0"/>
              <a:pPr/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9098-EE06-45F9-AC64-A72EE9FF9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9457-9ADA-4327-97DC-3E99BA1BC409}" type="datetimeFigureOut">
              <a:rPr lang="fr-FR" smtClean="0"/>
              <a:pPr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9098-EE06-45F9-AC64-A72EE9FF9C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FF0000"/>
                </a:solidFill>
                <a:latin typeface="Algerian" pitchFamily="82" charset="0"/>
              </a:rPr>
              <a:t>épilepsies</a:t>
            </a:r>
            <a:endParaRPr lang="fr-FR" sz="96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285852" y="378619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Dr. A. ZOUAI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Année universitaire 2021- 2022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Faculté de médecine Université Ferhat Abbas – SETIF -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1928802"/>
            <a:ext cx="7929618" cy="19288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Baskerville Old Face" pitchFamily="18" charset="0"/>
              </a:rPr>
              <a:t>Sémiologie </a:t>
            </a:r>
            <a:r>
              <a:rPr lang="fr-FR" sz="5400" b="1" dirty="0" err="1" smtClean="0">
                <a:solidFill>
                  <a:srgbClr val="FF0000"/>
                </a:solidFill>
                <a:latin typeface="Baskerville Old Face" pitchFamily="18" charset="0"/>
              </a:rPr>
              <a:t>électroclinique</a:t>
            </a:r>
            <a:r>
              <a:rPr lang="fr-FR" sz="5400" b="1" dirty="0" smtClean="0">
                <a:solidFill>
                  <a:srgbClr val="FF0000"/>
                </a:solidFill>
                <a:latin typeface="Baskerville Old Face" pitchFamily="18" charset="0"/>
              </a:rPr>
              <a:t> des crises épileptiques</a:t>
            </a:r>
            <a:endParaRPr lang="fr-FR" sz="54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2428892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Baskerville Old Face" pitchFamily="18" charset="0"/>
              </a:rPr>
              <a:t>A/ Crises Généralisées</a:t>
            </a:r>
            <a:endParaRPr lang="fr-FR" sz="5400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1143000" indent="-1143000" algn="ctr">
              <a:buNone/>
            </a:pPr>
            <a:r>
              <a:rPr lang="fr-FR" sz="8600" b="1" dirty="0" smtClean="0">
                <a:solidFill>
                  <a:srgbClr val="7030A0"/>
                </a:solidFill>
                <a:latin typeface="Baskerville Old Face" pitchFamily="18" charset="0"/>
              </a:rPr>
              <a:t>1-Crises </a:t>
            </a:r>
            <a:r>
              <a:rPr lang="fr-FR" sz="8600" b="1" dirty="0" err="1" smtClean="0">
                <a:solidFill>
                  <a:srgbClr val="7030A0"/>
                </a:solidFill>
                <a:latin typeface="Baskerville Old Face" pitchFamily="18" charset="0"/>
              </a:rPr>
              <a:t>tonico</a:t>
            </a:r>
            <a:r>
              <a:rPr lang="fr-FR" sz="8600" b="1" dirty="0" smtClean="0">
                <a:solidFill>
                  <a:srgbClr val="7030A0"/>
                </a:solidFill>
                <a:latin typeface="Baskerville Old Face" pitchFamily="18" charset="0"/>
              </a:rPr>
              <a:t>-cloniques (grand mal)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● Début brutal avec perte de connaissance et chute traumatisante.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● Trois phases :</a:t>
            </a:r>
          </a:p>
          <a:p>
            <a:pPr>
              <a:buNone/>
            </a:pPr>
            <a:r>
              <a:rPr lang="fr-FR" sz="6200" b="1" i="1" dirty="0" smtClean="0">
                <a:latin typeface="Baskerville Old Face" pitchFamily="18" charset="0"/>
              </a:rPr>
              <a:t>                   a) Tonique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                           – 10 à 20 secondes.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                           – Contraction de l’ensemble des muscles squelettiques en  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                                 flexion, puis en extension.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                           – Troubles végétatifs : apnée, tachycardie, transpiration et 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                                 salivation.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                           – Morsure latérale de la langue (inconstante, survient le plus 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                                    souvent à cette phase).</a:t>
            </a:r>
          </a:p>
          <a:p>
            <a:pPr>
              <a:buNone/>
            </a:pPr>
            <a:r>
              <a:rPr lang="fr-FR" sz="6200" i="1" dirty="0" smtClean="0">
                <a:latin typeface="Baskerville Old Face" pitchFamily="18" charset="0"/>
              </a:rPr>
              <a:t>                 </a:t>
            </a:r>
            <a:r>
              <a:rPr lang="fr-FR" sz="6200" b="1" i="1" dirty="0" smtClean="0">
                <a:latin typeface="Baskerville Old Face" pitchFamily="18" charset="0"/>
              </a:rPr>
              <a:t>b) Clonique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                          – 30 secondes.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                          – Secousses bilatérales, intenses, de moins en moins fréquentes  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                              jusqu’à l’interruption brutale.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                          – Cyanose.</a:t>
            </a:r>
          </a:p>
          <a:p>
            <a:pPr>
              <a:buNone/>
            </a:pPr>
            <a:r>
              <a:rPr lang="fr-FR" sz="6200" b="1" i="1" dirty="0" smtClean="0">
                <a:latin typeface="Baskerville Old Face" pitchFamily="18" charset="0"/>
              </a:rPr>
              <a:t>                c) Résolutive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                            – Plusieurs minutes.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                            – Obnubilation profonde.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                            – Relâchement musculaire complet.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                            – Perte d’urine (inconstante).</a:t>
            </a:r>
          </a:p>
          <a:p>
            <a:pPr>
              <a:buNone/>
            </a:pPr>
            <a:r>
              <a:rPr lang="fr-FR" sz="6200" dirty="0" smtClean="0">
                <a:latin typeface="Baskerville Old Face" pitchFamily="18" charset="0"/>
              </a:rPr>
              <a:t>                             – Reprise bruyante et ample de la respiration (respiration stertoreuse).</a:t>
            </a:r>
            <a:endParaRPr lang="fr-FR" sz="62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35798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Baskerville Old Face" pitchFamily="18" charset="0"/>
              </a:rPr>
              <a:t>Réveil progressif marqué par une confusion mentale, une amnésie rétrograde, des céphalées et des courbatures.</a:t>
            </a:r>
          </a:p>
          <a:p>
            <a:endParaRPr lang="fr-FR" dirty="0" smtClean="0">
              <a:latin typeface="Baskerville Old Fac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latin typeface="Baskerville Old Face" pitchFamily="18" charset="0"/>
              </a:rPr>
              <a:t>À l’EEG </a:t>
            </a:r>
            <a:r>
              <a:rPr lang="fr-FR" dirty="0" smtClean="0">
                <a:latin typeface="Baskerville Old Face" pitchFamily="18" charset="0"/>
              </a:rPr>
              <a:t>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  – activité rapide pendant la phase tonique ;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  – </a:t>
            </a:r>
            <a:r>
              <a:rPr lang="fr-FR" dirty="0" err="1" smtClean="0">
                <a:latin typeface="Baskerville Old Face" pitchFamily="18" charset="0"/>
              </a:rPr>
              <a:t>polypointes</a:t>
            </a:r>
            <a:r>
              <a:rPr lang="fr-FR" dirty="0" smtClean="0">
                <a:latin typeface="Baskerville Old Face" pitchFamily="18" charset="0"/>
              </a:rPr>
              <a:t> et </a:t>
            </a:r>
            <a:r>
              <a:rPr lang="fr-FR" dirty="0" err="1" smtClean="0">
                <a:latin typeface="Baskerville Old Face" pitchFamily="18" charset="0"/>
              </a:rPr>
              <a:t>polypointes</a:t>
            </a:r>
            <a:r>
              <a:rPr lang="fr-FR" dirty="0" smtClean="0">
                <a:latin typeface="Baskerville Old Face" pitchFamily="18" charset="0"/>
              </a:rPr>
              <a:t>-ondes pendant la phase clonique ;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  – ondes lentes en postcritique pouvant durer plusieurs jours.</a:t>
            </a:r>
          </a:p>
          <a:p>
            <a:endParaRPr lang="fr-FR" b="1" dirty="0" smtClean="0">
              <a:latin typeface="Baskerville Old Face" pitchFamily="18" charset="0"/>
            </a:endParaRPr>
          </a:p>
          <a:p>
            <a:r>
              <a:rPr lang="fr-FR" dirty="0" smtClean="0">
                <a:solidFill>
                  <a:srgbClr val="7030A0"/>
                </a:solidFill>
                <a:latin typeface="Baskerville Old Face" pitchFamily="18" charset="0"/>
              </a:rPr>
              <a:t>N.B. : </a:t>
            </a:r>
            <a:r>
              <a:rPr lang="fr-FR" dirty="0" smtClean="0">
                <a:latin typeface="Baskerville Old Face" pitchFamily="18" charset="0"/>
              </a:rPr>
              <a:t>Un </a:t>
            </a:r>
            <a:r>
              <a:rPr lang="fr-FR" b="1" dirty="0" smtClean="0">
                <a:latin typeface="Baskerville Old Face" pitchFamily="18" charset="0"/>
              </a:rPr>
              <a:t>EEG  </a:t>
            </a:r>
            <a:r>
              <a:rPr lang="fr-FR" b="1" dirty="0" err="1" smtClean="0">
                <a:latin typeface="Baskerville Old Face" pitchFamily="18" charset="0"/>
              </a:rPr>
              <a:t>intercritique</a:t>
            </a:r>
            <a:r>
              <a:rPr lang="fr-FR" b="1" dirty="0" smtClean="0">
                <a:latin typeface="Baskerville Old Face" pitchFamily="18" charset="0"/>
              </a:rPr>
              <a:t> normal </a:t>
            </a:r>
            <a:r>
              <a:rPr lang="fr-FR" dirty="0" smtClean="0">
                <a:latin typeface="Baskerville Old Face" pitchFamily="18" charset="0"/>
              </a:rPr>
              <a:t>n’élimine pas le diagnostic de crise d’épilepsie.</a:t>
            </a: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cer\Desktop\PL\images (3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Acer\Desktop\PL\téléchargement (19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399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Acer\Desktop\PL\téléchargement (3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fr-FR" sz="4000" b="1" dirty="0" smtClean="0">
                <a:solidFill>
                  <a:srgbClr val="7030A0"/>
                </a:solidFill>
                <a:latin typeface="Baskerville Old Face" pitchFamily="18" charset="0"/>
              </a:rPr>
              <a:t>2. Absences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Surtout chez l’enfant (3 à 12 ans), rares chez l’adulte.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Leur répétition réalise le syndrome « épilepsie-absences », anciennement appelé </a:t>
            </a:r>
            <a:r>
              <a:rPr lang="fr-FR" b="1" dirty="0" smtClean="0">
                <a:latin typeface="Baskerville Old Face" pitchFamily="18" charset="0"/>
              </a:rPr>
              <a:t>« petit mal ».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Cliniquement :</a:t>
            </a:r>
          </a:p>
          <a:p>
            <a:pPr marL="514350" indent="-514350" algn="ctr">
              <a:buAutoNum type="alphaLcParenR"/>
            </a:pPr>
            <a:r>
              <a:rPr lang="fr-FR" b="1" dirty="0" smtClean="0">
                <a:latin typeface="Baskerville Old Face" pitchFamily="18" charset="0"/>
              </a:rPr>
              <a:t>Absences simples ou typiques: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– </a:t>
            </a:r>
            <a:r>
              <a:rPr lang="fr-FR" dirty="0" smtClean="0">
                <a:latin typeface="Baskerville Old Face" pitchFamily="18" charset="0"/>
              </a:rPr>
              <a:t>Altération isolée de la conscience : « perte de contact ».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Début brutal.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Fin brusque.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L’enfant s’immobilise, le regard fixe, interrompant l’activité en cours pendant quelques secondes avant de la reprendre, ne gardant aucun souvenir de l’épisode.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85728"/>
            <a:ext cx="8929718" cy="61436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b="1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fr-FR" b="1" dirty="0" smtClean="0">
                <a:latin typeface="Baskerville Old Face" pitchFamily="18" charset="0"/>
              </a:rPr>
              <a:t>     b</a:t>
            </a:r>
            <a:r>
              <a:rPr lang="fr-FR" b="1" dirty="0" smtClean="0">
                <a:latin typeface="Baskerville Old Face" pitchFamily="18" charset="0"/>
              </a:rPr>
              <a:t>) Absences « complexes » ou atypiques: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   – Plus rares.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   – Début et fin plus progressifs.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   – Durée plus longue.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   – Suspension de conscience associée à 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        * </a:t>
            </a:r>
            <a:r>
              <a:rPr lang="fr-FR" dirty="0" err="1" smtClean="0">
                <a:latin typeface="Baskerville Old Face" pitchFamily="18" charset="0"/>
              </a:rPr>
              <a:t>M</a:t>
            </a:r>
            <a:r>
              <a:rPr lang="fr-FR" dirty="0" err="1" smtClean="0">
                <a:latin typeface="Baskerville Old Face" pitchFamily="18" charset="0"/>
              </a:rPr>
              <a:t>yoclonies</a:t>
            </a:r>
            <a:r>
              <a:rPr lang="fr-FR" dirty="0" smtClean="0">
                <a:latin typeface="Baskerville Old Face" pitchFamily="18" charset="0"/>
              </a:rPr>
              <a:t> </a:t>
            </a:r>
            <a:r>
              <a:rPr lang="fr-FR" dirty="0" smtClean="0">
                <a:latin typeface="Baskerville Old Face" pitchFamily="18" charset="0"/>
              </a:rPr>
              <a:t>: absence myoclonique ;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        * </a:t>
            </a:r>
            <a:r>
              <a:rPr lang="fr-FR" dirty="0" smtClean="0">
                <a:latin typeface="Baskerville Old Face" pitchFamily="18" charset="0"/>
              </a:rPr>
              <a:t>Chute </a:t>
            </a:r>
            <a:r>
              <a:rPr lang="fr-FR" dirty="0" smtClean="0">
                <a:latin typeface="Baskerville Old Face" pitchFamily="18" charset="0"/>
              </a:rPr>
              <a:t>du tonus : absence atonique ;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        * </a:t>
            </a:r>
            <a:r>
              <a:rPr lang="fr-FR" dirty="0" smtClean="0">
                <a:latin typeface="Baskerville Old Face" pitchFamily="18" charset="0"/>
              </a:rPr>
              <a:t>Automatisme </a:t>
            </a:r>
            <a:r>
              <a:rPr lang="fr-FR" dirty="0" smtClean="0">
                <a:latin typeface="Baskerville Old Face" pitchFamily="18" charset="0"/>
              </a:rPr>
              <a:t>gestuel : absence automatique ;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42976" y="2428868"/>
            <a:ext cx="6715172" cy="15112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Baskerville Old Face" pitchFamily="18" charset="0"/>
              </a:rPr>
              <a:t>INTRODUCTION</a:t>
            </a:r>
            <a:endParaRPr lang="fr-FR" sz="54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EEG typique : </a:t>
            </a:r>
            <a:r>
              <a:rPr lang="fr-FR" dirty="0" smtClean="0">
                <a:latin typeface="Baskerville Old Face" pitchFamily="18" charset="0"/>
              </a:rPr>
              <a:t>décharge </a:t>
            </a:r>
            <a:r>
              <a:rPr lang="fr-FR" dirty="0" smtClean="0">
                <a:latin typeface="Baskerville Old Face" pitchFamily="18" charset="0"/>
              </a:rPr>
              <a:t>bilatérale, synchrone et symétrique </a:t>
            </a:r>
            <a:r>
              <a:rPr lang="fr-FR" b="1" dirty="0" smtClean="0">
                <a:latin typeface="Baskerville Old Face" pitchFamily="18" charset="0"/>
              </a:rPr>
              <a:t>de pointes-ondes </a:t>
            </a:r>
            <a:r>
              <a:rPr lang="fr-FR" dirty="0" smtClean="0">
                <a:latin typeface="Baskerville Old Face" pitchFamily="18" charset="0"/>
              </a:rPr>
              <a:t>à </a:t>
            </a:r>
            <a:r>
              <a:rPr lang="fr-FR" b="1" dirty="0" smtClean="0">
                <a:latin typeface="Baskerville Old Face" pitchFamily="18" charset="0"/>
              </a:rPr>
              <a:t>trois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    cycles par seconde</a:t>
            </a:r>
            <a:r>
              <a:rPr lang="fr-FR" dirty="0" smtClean="0">
                <a:latin typeface="Baskerville Old Face" pitchFamily="18" charset="0"/>
              </a:rPr>
              <a:t>, </a:t>
            </a:r>
            <a:r>
              <a:rPr lang="fr-FR" b="1" dirty="0" smtClean="0">
                <a:latin typeface="Baskerville Old Face" pitchFamily="18" charset="0"/>
              </a:rPr>
              <a:t>régulières </a:t>
            </a:r>
            <a:r>
              <a:rPr lang="fr-FR" dirty="0" smtClean="0">
                <a:latin typeface="Baskerville Old Face" pitchFamily="18" charset="0"/>
              </a:rPr>
              <a:t>et </a:t>
            </a:r>
            <a:r>
              <a:rPr lang="fr-FR" b="1" dirty="0" smtClean="0">
                <a:latin typeface="Baskerville Old Face" pitchFamily="18" charset="0"/>
              </a:rPr>
              <a:t>de grande amplitude</a:t>
            </a:r>
            <a:r>
              <a:rPr lang="fr-FR" dirty="0" smtClean="0">
                <a:latin typeface="Baskerville Old Face" pitchFamily="18" charset="0"/>
              </a:rPr>
              <a:t>, sur un </a:t>
            </a:r>
            <a:r>
              <a:rPr lang="fr-FR" b="1" dirty="0" smtClean="0">
                <a:latin typeface="Baskerville Old Face" pitchFamily="18" charset="0"/>
              </a:rPr>
              <a:t>tracé de fond normal</a:t>
            </a:r>
            <a:r>
              <a:rPr lang="fr-FR" dirty="0" smtClean="0">
                <a:latin typeface="Baskerville Old Face" pitchFamily="18" charset="0"/>
              </a:rPr>
              <a:t>, posant le diagnostic </a:t>
            </a: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* </a:t>
            </a:r>
            <a:r>
              <a:rPr lang="fr-FR" b="1" dirty="0" smtClean="0">
                <a:latin typeface="Baskerville Old Face" pitchFamily="18" charset="0"/>
              </a:rPr>
              <a:t>E</a:t>
            </a:r>
            <a:r>
              <a:rPr lang="fr-FR" b="1" dirty="0" smtClean="0">
                <a:latin typeface="Baskerville Old Face" pitchFamily="18" charset="0"/>
              </a:rPr>
              <a:t>volution </a:t>
            </a:r>
            <a:r>
              <a:rPr lang="fr-FR" b="1" dirty="0" smtClean="0">
                <a:latin typeface="Baskerville Old Face" pitchFamily="18" charset="0"/>
              </a:rPr>
              <a:t>:</a:t>
            </a:r>
            <a:r>
              <a:rPr lang="fr-FR" dirty="0" smtClean="0">
                <a:latin typeface="Baskerville Old Face" pitchFamily="18" charset="0"/>
              </a:rPr>
              <a:t> trois possibilités 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■ </a:t>
            </a:r>
            <a:r>
              <a:rPr lang="fr-FR" dirty="0" smtClean="0">
                <a:latin typeface="Baskerville Old Face" pitchFamily="18" charset="0"/>
              </a:rPr>
              <a:t>Diminution </a:t>
            </a:r>
            <a:r>
              <a:rPr lang="fr-FR" dirty="0" smtClean="0">
                <a:latin typeface="Baskerville Old Face" pitchFamily="18" charset="0"/>
              </a:rPr>
              <a:t>de la fréquence des absences avec l’âge, jusqu’à leur disparition,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■ </a:t>
            </a:r>
            <a:r>
              <a:rPr lang="fr-FR" dirty="0" smtClean="0">
                <a:latin typeface="Baskerville Old Face" pitchFamily="18" charset="0"/>
              </a:rPr>
              <a:t>Persistance </a:t>
            </a:r>
            <a:r>
              <a:rPr lang="fr-FR" dirty="0" smtClean="0">
                <a:latin typeface="Baskerville Old Face" pitchFamily="18" charset="0"/>
              </a:rPr>
              <a:t>des absences,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■ </a:t>
            </a:r>
            <a:r>
              <a:rPr lang="fr-FR" dirty="0" smtClean="0">
                <a:latin typeface="Baskerville Old Face" pitchFamily="18" charset="0"/>
              </a:rPr>
              <a:t>Survenue </a:t>
            </a:r>
            <a:r>
              <a:rPr lang="fr-FR" dirty="0" smtClean="0">
                <a:latin typeface="Baskerville Old Face" pitchFamily="18" charset="0"/>
              </a:rPr>
              <a:t>de crises </a:t>
            </a:r>
            <a:r>
              <a:rPr lang="fr-FR" dirty="0" err="1" smtClean="0">
                <a:latin typeface="Baskerville Old Face" pitchFamily="18" charset="0"/>
              </a:rPr>
              <a:t>tonico</a:t>
            </a:r>
            <a:r>
              <a:rPr lang="fr-FR" dirty="0" smtClean="0">
                <a:latin typeface="Baskerville Old Face" pitchFamily="18" charset="0"/>
              </a:rPr>
              <a:t>-cloniques généralisées à l’adolescence.</a:t>
            </a:r>
          </a:p>
          <a:p>
            <a:pPr>
              <a:buNone/>
            </a:pP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Acer\Desktop\PL\capture_decran_2019-12-19_a_13.41.1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latin typeface="Baskerville Old Face" pitchFamily="18" charset="0"/>
              </a:rPr>
              <a:t>B- </a:t>
            </a:r>
            <a:r>
              <a:rPr lang="fr-FR" sz="4800" dirty="0" smtClean="0">
                <a:solidFill>
                  <a:srgbClr val="FF0000"/>
                </a:solidFill>
                <a:latin typeface="Baskerville Old Face" pitchFamily="18" charset="0"/>
              </a:rPr>
              <a:t>Crises focales ou </a:t>
            </a:r>
            <a:r>
              <a:rPr lang="fr-FR" sz="4800" dirty="0" smtClean="0">
                <a:solidFill>
                  <a:srgbClr val="FF0000"/>
                </a:solidFill>
                <a:latin typeface="Baskerville Old Face" pitchFamily="18" charset="0"/>
              </a:rPr>
              <a:t>partielles</a:t>
            </a:r>
            <a:endParaRPr lang="fr-FR" sz="4800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14366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latin typeface="Baskerville Old Face" pitchFamily="18" charset="0"/>
              </a:rPr>
              <a:t>Par définition, ces crises impliquent une région anatomiquement ou fonctionnellement bien délimitée</a:t>
            </a:r>
            <a:r>
              <a:rPr lang="fr-FR" dirty="0" smtClean="0">
                <a:latin typeface="Baskerville Old Face" pitchFamily="18" charset="0"/>
              </a:rPr>
              <a:t>.</a:t>
            </a:r>
          </a:p>
          <a:p>
            <a:endParaRPr lang="fr-FR" dirty="0" smtClean="0">
              <a:latin typeface="Baskerville Old Face" pitchFamily="18" charset="0"/>
            </a:endParaRPr>
          </a:p>
          <a:p>
            <a:r>
              <a:rPr lang="fr-FR" dirty="0" smtClean="0">
                <a:latin typeface="Baskerville Old Face" pitchFamily="18" charset="0"/>
              </a:rPr>
              <a:t>Ainsi les symptômes seront en étroite corrélation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avec la zone de la décharge épileptique. </a:t>
            </a:r>
          </a:p>
          <a:p>
            <a:endParaRPr lang="fr-FR" dirty="0" smtClean="0">
              <a:latin typeface="Baskerville Old Face" pitchFamily="18" charset="0"/>
            </a:endParaRPr>
          </a:p>
          <a:p>
            <a:r>
              <a:rPr lang="fr-FR" dirty="0" smtClean="0">
                <a:latin typeface="Baskerville Old Face" pitchFamily="18" charset="0"/>
              </a:rPr>
              <a:t>Ils </a:t>
            </a:r>
            <a:r>
              <a:rPr lang="fr-FR" dirty="0" smtClean="0">
                <a:latin typeface="Baskerville Old Face" pitchFamily="18" charset="0"/>
              </a:rPr>
              <a:t>peuvent être d'ordre moteur, sensitif, végétatif, psychique, dysphasique (=trouble de la parole) ou encore dysmnésique (=trouble de la mémoire).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</a:t>
            </a:r>
          </a:p>
          <a:p>
            <a:r>
              <a:rPr lang="fr-FR" dirty="0" smtClean="0">
                <a:latin typeface="Baskerville Old Face" pitchFamily="18" charset="0"/>
              </a:rPr>
              <a:t>La décharge peut s'étendre sur plusieurs territoires corticaux différents, donnant ainsi naissance à plusieurs symptômes. </a:t>
            </a:r>
          </a:p>
          <a:p>
            <a:endParaRPr lang="fr-FR" dirty="0" smtClean="0">
              <a:latin typeface="Baskerville Old Face" pitchFamily="18" charset="0"/>
            </a:endParaRPr>
          </a:p>
          <a:p>
            <a:r>
              <a:rPr lang="fr-FR" dirty="0" smtClean="0">
                <a:latin typeface="Baskerville Old Face" pitchFamily="18" charset="0"/>
              </a:rPr>
              <a:t>D'ailleurs les anomalies </a:t>
            </a:r>
            <a:r>
              <a:rPr lang="fr-FR" dirty="0" err="1" smtClean="0">
                <a:latin typeface="Baskerville Old Face" pitchFamily="18" charset="0"/>
              </a:rPr>
              <a:t>électroencéphalographiques</a:t>
            </a:r>
            <a:r>
              <a:rPr lang="fr-FR" dirty="0" smtClean="0">
                <a:latin typeface="Baskerville Old Face" pitchFamily="18" charset="0"/>
              </a:rPr>
              <a:t> sont restreintes aux zones de décharges épileptiques.</a:t>
            </a: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marL="514350" indent="-514350" algn="ctr">
              <a:buAutoNum type="arabicPeriod"/>
            </a:pPr>
            <a:r>
              <a:rPr lang="fr-FR" sz="5400" b="1" dirty="0" smtClean="0">
                <a:solidFill>
                  <a:srgbClr val="FF0000"/>
                </a:solidFill>
                <a:latin typeface="Baskerville Old Face" pitchFamily="18" charset="0"/>
              </a:rPr>
              <a:t>Crises partielles simples:</a:t>
            </a:r>
          </a:p>
          <a:p>
            <a:pPr marL="514350" indent="-514350">
              <a:buAutoNum type="arabicPeriod"/>
            </a:pPr>
            <a:endParaRPr lang="fr-FR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La conscience est normale. Ces crises correspondent à des décharges des aires corticales primaires.</a:t>
            </a: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Trois grands types : crises motrices, crises sensitives et sensorielles, végétatives.</a:t>
            </a: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sz="4100" b="1" dirty="0" smtClean="0">
                <a:solidFill>
                  <a:srgbClr val="7030A0"/>
                </a:solidFill>
                <a:latin typeface="Baskerville Old Face" pitchFamily="18" charset="0"/>
              </a:rPr>
              <a:t>1.1. Crises motrices </a:t>
            </a:r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:</a:t>
            </a:r>
          </a:p>
          <a:p>
            <a:pPr>
              <a:buNone/>
            </a:pPr>
            <a:r>
              <a:rPr lang="fr-FR" b="1" i="1" dirty="0" smtClean="0">
                <a:latin typeface="Baskerville Old Face" pitchFamily="18" charset="0"/>
              </a:rPr>
              <a:t>          </a:t>
            </a:r>
            <a:r>
              <a:rPr lang="fr-FR" b="1" i="1" dirty="0" smtClean="0">
                <a:solidFill>
                  <a:srgbClr val="00B050"/>
                </a:solidFill>
                <a:latin typeface="Baskerville Old Face" pitchFamily="18" charset="0"/>
              </a:rPr>
              <a:t>a</a:t>
            </a:r>
            <a:r>
              <a:rPr lang="fr-FR" b="1" dirty="0" smtClean="0">
                <a:solidFill>
                  <a:srgbClr val="00B050"/>
                </a:solidFill>
                <a:latin typeface="Baskerville Old Face" pitchFamily="18" charset="0"/>
              </a:rPr>
              <a:t>) Crise Bravais-</a:t>
            </a:r>
            <a:r>
              <a:rPr lang="fr-FR" b="1" dirty="0" err="1" smtClean="0">
                <a:solidFill>
                  <a:srgbClr val="00B050"/>
                </a:solidFill>
                <a:latin typeface="Baskerville Old Face" pitchFamily="18" charset="0"/>
              </a:rPr>
              <a:t>jacksonnienne</a:t>
            </a:r>
            <a:endParaRPr lang="fr-FR" b="1" dirty="0" smtClean="0">
              <a:solidFill>
                <a:srgbClr val="00B050"/>
              </a:solidFill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Débute à l’extrémité d’un </a:t>
            </a:r>
            <a:r>
              <a:rPr lang="fr-FR" dirty="0" smtClean="0">
                <a:latin typeface="Baskerville Old Face" pitchFamily="18" charset="0"/>
              </a:rPr>
              <a:t>membre supérieur </a:t>
            </a:r>
            <a:r>
              <a:rPr lang="fr-FR" dirty="0" smtClean="0">
                <a:latin typeface="Baskerville Old Face" pitchFamily="18" charset="0"/>
              </a:rPr>
              <a:t>le plus souvent, puis s’étend à la </a:t>
            </a:r>
            <a:r>
              <a:rPr lang="fr-FR" dirty="0" smtClean="0">
                <a:latin typeface="Baskerville Old Face" pitchFamily="18" charset="0"/>
              </a:rPr>
              <a:t>racine (contractions </a:t>
            </a:r>
            <a:r>
              <a:rPr lang="fr-FR" dirty="0" smtClean="0">
                <a:latin typeface="Baskerville Old Face" pitchFamily="18" charset="0"/>
              </a:rPr>
              <a:t>toniques puis cloniques du pouce, puis des doigts, flexion du poignet, pronation de l’avant-bras avant de toucher le bras). </a:t>
            </a: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Baskerville Old Face" pitchFamily="18" charset="0"/>
              </a:rPr>
              <a:t>La </a:t>
            </a:r>
            <a:r>
              <a:rPr lang="fr-FR" dirty="0" smtClean="0">
                <a:latin typeface="Baskerville Old Face" pitchFamily="18" charset="0"/>
              </a:rPr>
              <a:t>crise peut s’étendre à la face, puis au membre inférieur homolatéral</a:t>
            </a:r>
            <a:r>
              <a:rPr lang="fr-FR" dirty="0" smtClean="0">
                <a:latin typeface="Baskerville Old Face" pitchFamily="18" charset="0"/>
              </a:rPr>
              <a:t>.</a:t>
            </a:r>
          </a:p>
          <a:p>
            <a:pPr>
              <a:buFontTx/>
              <a:buChar char="-"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Elle peut se compliquer d’une généralisation secondaire</a:t>
            </a:r>
            <a:r>
              <a:rPr lang="fr-FR" dirty="0" smtClean="0">
                <a:latin typeface="Baskerville Old Face" pitchFamily="18" charset="0"/>
              </a:rPr>
              <a:t>.</a:t>
            </a: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</a:t>
            </a:r>
            <a:r>
              <a:rPr lang="fr-FR" b="1" dirty="0" smtClean="0">
                <a:latin typeface="Baskerville Old Face" pitchFamily="18" charset="0"/>
              </a:rPr>
              <a:t>Grande valeur localisatrice </a:t>
            </a:r>
            <a:r>
              <a:rPr lang="fr-FR" dirty="0" smtClean="0">
                <a:latin typeface="Baskerville Old Face" pitchFamily="18" charset="0"/>
              </a:rPr>
              <a:t>: </a:t>
            </a:r>
            <a:r>
              <a:rPr lang="fr-FR" b="1" dirty="0" smtClean="0">
                <a:latin typeface="Baskerville Old Face" pitchFamily="18" charset="0"/>
              </a:rPr>
              <a:t>décharge en « tache d’huile » </a:t>
            </a:r>
            <a:r>
              <a:rPr lang="fr-FR" dirty="0" smtClean="0">
                <a:latin typeface="Baskerville Old Face" pitchFamily="18" charset="0"/>
              </a:rPr>
              <a:t>du cortex </a:t>
            </a:r>
            <a:r>
              <a:rPr lang="fr-FR" dirty="0" err="1" smtClean="0">
                <a:latin typeface="Baskerville Old Face" pitchFamily="18" charset="0"/>
              </a:rPr>
              <a:t>rolandique</a:t>
            </a:r>
            <a:r>
              <a:rPr lang="fr-FR" dirty="0" smtClean="0">
                <a:latin typeface="Baskerville Old Face" pitchFamily="18" charset="0"/>
              </a:rPr>
              <a:t> (frontale ascendante) controlatéral</a:t>
            </a:r>
            <a:r>
              <a:rPr lang="fr-FR" dirty="0" smtClean="0">
                <a:latin typeface="Baskerville Old Face" pitchFamily="18" charset="0"/>
              </a:rPr>
              <a:t>.</a:t>
            </a: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Un déficit postcritique de l’hémicorps intéressé peut être observé </a:t>
            </a:r>
            <a:r>
              <a:rPr lang="fr-FR" b="1" dirty="0" smtClean="0">
                <a:latin typeface="Baskerville Old Face" pitchFamily="18" charset="0"/>
              </a:rPr>
              <a:t>(paralysie de Todd).</a:t>
            </a:r>
            <a:endParaRPr lang="fr-FR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  <a:latin typeface="Baskerville Old Face" pitchFamily="18" charset="0"/>
              </a:rPr>
              <a:t>b) Crises </a:t>
            </a:r>
            <a:r>
              <a:rPr lang="fr-FR" b="1" dirty="0" err="1" smtClean="0">
                <a:solidFill>
                  <a:srgbClr val="00B050"/>
                </a:solidFill>
                <a:latin typeface="Baskerville Old Face" pitchFamily="18" charset="0"/>
              </a:rPr>
              <a:t>versives</a:t>
            </a:r>
            <a:r>
              <a:rPr lang="fr-FR" b="1" dirty="0" smtClean="0">
                <a:solidFill>
                  <a:srgbClr val="00B050"/>
                </a:solidFill>
                <a:latin typeface="Baskerville Old Face" pitchFamily="18" charset="0"/>
              </a:rPr>
              <a:t> : deux types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– </a:t>
            </a:r>
            <a:r>
              <a:rPr lang="fr-FR" dirty="0" smtClean="0">
                <a:latin typeface="Baskerville Old Face" pitchFamily="18" charset="0"/>
              </a:rPr>
              <a:t>Crise </a:t>
            </a:r>
            <a:r>
              <a:rPr lang="fr-FR" dirty="0" err="1" smtClean="0">
                <a:latin typeface="Baskerville Old Face" pitchFamily="18" charset="0"/>
              </a:rPr>
              <a:t>adversive</a:t>
            </a:r>
            <a:r>
              <a:rPr lang="fr-FR" dirty="0" smtClean="0">
                <a:latin typeface="Baskerville Old Face" pitchFamily="18" charset="0"/>
              </a:rPr>
              <a:t> : déviation conjuguée de la tête et des yeux évoquant une </a:t>
            </a:r>
            <a:r>
              <a:rPr lang="fr-FR" b="1" dirty="0" smtClean="0">
                <a:latin typeface="Baskerville Old Face" pitchFamily="18" charset="0"/>
              </a:rPr>
              <a:t>décharge préfrontale controlatérale (aire </a:t>
            </a:r>
            <a:r>
              <a:rPr lang="fr-FR" b="1" dirty="0" err="1" smtClean="0">
                <a:latin typeface="Baskerville Old Face" pitchFamily="18" charset="0"/>
              </a:rPr>
              <a:t>oculo</a:t>
            </a:r>
            <a:r>
              <a:rPr lang="fr-FR" b="1" dirty="0" smtClean="0">
                <a:latin typeface="Baskerville Old Face" pitchFamily="18" charset="0"/>
              </a:rPr>
              <a:t>-</a:t>
            </a:r>
            <a:r>
              <a:rPr lang="fr-FR" b="1" dirty="0" err="1" smtClean="0">
                <a:latin typeface="Baskerville Old Face" pitchFamily="18" charset="0"/>
              </a:rPr>
              <a:t>céphalogyre</a:t>
            </a:r>
            <a:r>
              <a:rPr lang="fr-FR" dirty="0" smtClean="0">
                <a:latin typeface="Baskerville Old Face" pitchFamily="18" charset="0"/>
              </a:rPr>
              <a:t>).</a:t>
            </a: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Élévation tonique d’un membre supérieur en abduction le poing fermé, avec une déviation conjuguée de la tête et des yeux du même côté, associée à un arrêt de la parole et à une vocalisation, évoquant une </a:t>
            </a:r>
            <a:r>
              <a:rPr lang="fr-FR" b="1" dirty="0" smtClean="0">
                <a:latin typeface="Baskerville Old Face" pitchFamily="18" charset="0"/>
              </a:rPr>
              <a:t>décharge de l’aire motrice supplémentaire.</a:t>
            </a:r>
            <a:endParaRPr lang="fr-FR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1.2. Crises sensitives et sensorielles</a:t>
            </a:r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  <a:latin typeface="Baskerville Old Face" pitchFamily="18" charset="0"/>
              </a:rPr>
              <a:t>       a) Crises </a:t>
            </a:r>
            <a:r>
              <a:rPr lang="fr-FR" b="1" dirty="0" err="1" smtClean="0">
                <a:solidFill>
                  <a:srgbClr val="00B050"/>
                </a:solidFill>
                <a:latin typeface="Baskerville Old Face" pitchFamily="18" charset="0"/>
              </a:rPr>
              <a:t>somato</a:t>
            </a:r>
            <a:r>
              <a:rPr lang="fr-FR" b="1" dirty="0" smtClean="0">
                <a:solidFill>
                  <a:srgbClr val="00B050"/>
                </a:solidFill>
                <a:latin typeface="Baskerville Old Face" pitchFamily="18" charset="0"/>
              </a:rPr>
              <a:t>-sensitives 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</a:t>
            </a:r>
            <a:r>
              <a:rPr lang="fr-FR" dirty="0" smtClean="0">
                <a:latin typeface="Baskerville Old Face" pitchFamily="18" charset="0"/>
              </a:rPr>
              <a:t>  Elles </a:t>
            </a:r>
            <a:r>
              <a:rPr lang="fr-FR" dirty="0" smtClean="0">
                <a:latin typeface="Baskerville Old Face" pitchFamily="18" charset="0"/>
              </a:rPr>
              <a:t>correspondent à des décharges de </a:t>
            </a:r>
            <a:r>
              <a:rPr lang="fr-FR" b="1" dirty="0" smtClean="0">
                <a:latin typeface="Baskerville Old Face" pitchFamily="18" charset="0"/>
              </a:rPr>
              <a:t>la pariétale ascendante</a:t>
            </a:r>
            <a:r>
              <a:rPr lang="fr-FR" dirty="0" smtClean="0">
                <a:latin typeface="Baskerville Old Face" pitchFamily="18" charset="0"/>
              </a:rPr>
              <a:t> donnant des paresthésies, sensation de décharges électriques de l’hémicorps controlatéral se propageant selon une marche jacksonienne.</a:t>
            </a: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  <a:latin typeface="Baskerville Old Face" pitchFamily="18" charset="0"/>
              </a:rPr>
              <a:t>     b) Crises visuelles à symptomatologie élémentaire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– </a:t>
            </a:r>
            <a:r>
              <a:rPr lang="fr-FR" dirty="0" smtClean="0">
                <a:latin typeface="Baskerville Old Face" pitchFamily="18" charset="0"/>
              </a:rPr>
              <a:t>Éclairs, points lumineux, scotome, hémianopsie.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Correspondant à des </a:t>
            </a:r>
            <a:r>
              <a:rPr lang="fr-FR" b="1" dirty="0" smtClean="0">
                <a:latin typeface="Baskerville Old Face" pitchFamily="18" charset="0"/>
              </a:rPr>
              <a:t>décharges occipitales </a:t>
            </a:r>
            <a:r>
              <a:rPr lang="fr-FR" dirty="0" smtClean="0">
                <a:latin typeface="Baskerville Old Face" pitchFamily="18" charset="0"/>
              </a:rPr>
              <a:t>(aire visuelle primaire) controlatérales.</a:t>
            </a: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  <a:latin typeface="Baskerville Old Face" pitchFamily="18" charset="0"/>
              </a:rPr>
              <a:t>        c) Crises auditives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Bruits, bourdonnements, sifflements…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Correspondent à une décharge de </a:t>
            </a:r>
            <a:r>
              <a:rPr lang="fr-FR" b="1" dirty="0" smtClean="0">
                <a:latin typeface="Baskerville Old Face" pitchFamily="18" charset="0"/>
              </a:rPr>
              <a:t>l’aire auditive primitive </a:t>
            </a:r>
            <a:r>
              <a:rPr lang="fr-FR" dirty="0" smtClean="0">
                <a:latin typeface="Baskerville Old Face" pitchFamily="18" charset="0"/>
              </a:rPr>
              <a:t>de la </a:t>
            </a:r>
            <a:r>
              <a:rPr lang="fr-FR" b="1" dirty="0" smtClean="0">
                <a:latin typeface="Baskerville Old Face" pitchFamily="18" charset="0"/>
              </a:rPr>
              <a:t>première circonvolution temporale </a:t>
            </a:r>
            <a:r>
              <a:rPr lang="fr-FR" dirty="0" smtClean="0">
                <a:latin typeface="Baskerville Old Face" pitchFamily="18" charset="0"/>
              </a:rPr>
              <a:t>(zone de </a:t>
            </a:r>
            <a:r>
              <a:rPr lang="fr-FR" dirty="0" err="1" smtClean="0">
                <a:latin typeface="Baskerville Old Face" pitchFamily="18" charset="0"/>
              </a:rPr>
              <a:t>Heschl</a:t>
            </a:r>
            <a:r>
              <a:rPr lang="fr-FR" dirty="0" smtClean="0">
                <a:latin typeface="Baskerville Old Face" pitchFamily="18" charset="0"/>
              </a:rPr>
              <a:t>).</a:t>
            </a: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  <a:latin typeface="Baskerville Old Face" pitchFamily="18" charset="0"/>
              </a:rPr>
              <a:t>        d) Crises olfactives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Odeur indéfinissable mais désagréable.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Correspondent à une </a:t>
            </a:r>
            <a:r>
              <a:rPr lang="fr-FR" b="1" dirty="0" smtClean="0">
                <a:latin typeface="Baskerville Old Face" pitchFamily="18" charset="0"/>
              </a:rPr>
              <a:t>décharge frontale postéro-inférieure.</a:t>
            </a: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  <a:latin typeface="Baskerville Old Face" pitchFamily="18" charset="0"/>
              </a:rPr>
              <a:t>        e) Crises gustatives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Elles correspondent à une décharge du </a:t>
            </a:r>
            <a:r>
              <a:rPr lang="fr-FR" b="1" dirty="0" smtClean="0">
                <a:latin typeface="Baskerville Old Face" pitchFamily="18" charset="0"/>
              </a:rPr>
              <a:t>cortex supra-insulaire (opercule </a:t>
            </a:r>
            <a:r>
              <a:rPr lang="fr-FR" b="1" dirty="0" err="1" smtClean="0">
                <a:latin typeface="Baskerville Old Face" pitchFamily="18" charset="0"/>
              </a:rPr>
              <a:t>rolandique</a:t>
            </a:r>
            <a:r>
              <a:rPr lang="fr-FR" b="1" dirty="0" smtClean="0">
                <a:latin typeface="Baskerville Old Face" pitchFamily="18" charset="0"/>
              </a:rPr>
              <a:t>).</a:t>
            </a:r>
            <a:endParaRPr lang="fr-FR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357982" cy="7969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Baskerville Old Face" pitchFamily="18" charset="0"/>
              </a:rPr>
              <a:t>INTRODUCTION:</a:t>
            </a:r>
            <a:endParaRPr lang="fr-FR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latin typeface="Baskerville Old Face" pitchFamily="18" charset="0"/>
              </a:rPr>
              <a:t>Incidence de la maladie épileptique dans la population générale : </a:t>
            </a:r>
            <a:r>
              <a:rPr lang="fr-FR" b="1" dirty="0" smtClean="0">
                <a:latin typeface="Baskerville Old Face" pitchFamily="18" charset="0"/>
              </a:rPr>
              <a:t>50 à 100/100 000 habitants </a:t>
            </a:r>
            <a:r>
              <a:rPr lang="fr-FR" dirty="0" smtClean="0">
                <a:latin typeface="Baskerville Old Face" pitchFamily="18" charset="0"/>
              </a:rPr>
              <a:t>par an.</a:t>
            </a:r>
          </a:p>
          <a:p>
            <a:endParaRPr lang="fr-FR" dirty="0" smtClean="0">
              <a:latin typeface="Baskerville Old Face" pitchFamily="18" charset="0"/>
            </a:endParaRPr>
          </a:p>
          <a:p>
            <a:r>
              <a:rPr lang="fr-FR" dirty="0" smtClean="0">
                <a:latin typeface="Baskerville Old Face" pitchFamily="18" charset="0"/>
              </a:rPr>
              <a:t> Environ </a:t>
            </a:r>
            <a:r>
              <a:rPr lang="fr-FR" b="1" dirty="0" smtClean="0">
                <a:latin typeface="Baskerville Old Face" pitchFamily="18" charset="0"/>
              </a:rPr>
              <a:t>30 000 nouveaux cas par an.</a:t>
            </a:r>
          </a:p>
          <a:p>
            <a:endParaRPr lang="fr-FR" b="1" dirty="0" smtClean="0">
              <a:latin typeface="Baskerville Old Face" pitchFamily="18" charset="0"/>
            </a:endParaRPr>
          </a:p>
          <a:p>
            <a:r>
              <a:rPr lang="fr-FR" dirty="0" smtClean="0">
                <a:latin typeface="Baskerville Old Face" pitchFamily="18" charset="0"/>
              </a:rPr>
              <a:t>Prévalence moyenne : </a:t>
            </a:r>
            <a:r>
              <a:rPr lang="fr-FR" b="1" dirty="0" smtClean="0">
                <a:latin typeface="Baskerville Old Face" pitchFamily="18" charset="0"/>
              </a:rPr>
              <a:t>0,5 à 1 % de </a:t>
            </a:r>
            <a:r>
              <a:rPr lang="fr-FR" dirty="0" smtClean="0">
                <a:latin typeface="Baskerville Old Face" pitchFamily="18" charset="0"/>
              </a:rPr>
              <a:t>la population</a:t>
            </a:r>
          </a:p>
          <a:p>
            <a:endParaRPr lang="fr-FR" dirty="0" smtClean="0">
              <a:latin typeface="Baskerville Old Face" pitchFamily="18" charset="0"/>
            </a:endParaRPr>
          </a:p>
          <a:p>
            <a:r>
              <a:rPr lang="fr-FR" dirty="0" smtClean="0">
                <a:latin typeface="Baskerville Old Face" pitchFamily="18" charset="0"/>
              </a:rPr>
              <a:t>75 % des crises épileptiques apparaissent avant l’âge de 20 ans.</a:t>
            </a:r>
          </a:p>
          <a:p>
            <a:endParaRPr lang="fr-FR" b="1" dirty="0" smtClean="0">
              <a:latin typeface="Baskerville Old Face" pitchFamily="18" charset="0"/>
            </a:endParaRPr>
          </a:p>
          <a:p>
            <a:r>
              <a:rPr lang="fr-FR" b="1" dirty="0" smtClean="0">
                <a:latin typeface="Baskerville Old Face" pitchFamily="18" charset="0"/>
              </a:rPr>
              <a:t>L’incidence </a:t>
            </a:r>
            <a:r>
              <a:rPr lang="fr-FR" dirty="0" smtClean="0">
                <a:latin typeface="Baskerville Old Face" pitchFamily="18" charset="0"/>
              </a:rPr>
              <a:t>est liée à l’âge avec une distribution </a:t>
            </a:r>
            <a:r>
              <a:rPr lang="fr-FR" b="1" dirty="0" smtClean="0">
                <a:latin typeface="Baskerville Old Face" pitchFamily="18" charset="0"/>
              </a:rPr>
              <a:t>bimodale </a:t>
            </a:r>
            <a:r>
              <a:rPr lang="fr-FR" dirty="0" smtClean="0">
                <a:latin typeface="Baskerville Old Face" pitchFamily="18" charset="0"/>
              </a:rPr>
              <a:t>: plus élevée chez l’enfant et après 60 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Acer\Desktop\PL\téléchargement (3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429124" cy="6858001"/>
          </a:xfrm>
          <a:prstGeom prst="rect">
            <a:avLst/>
          </a:prstGeom>
          <a:noFill/>
        </p:spPr>
      </p:pic>
      <p:pic>
        <p:nvPicPr>
          <p:cNvPr id="60419" name="Picture 3" descr="C:\Users\Acer\Desktop\PL\téléchargement (3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642918"/>
            <a:ext cx="8686800" cy="55546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1.3. Crises </a:t>
            </a:r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végétatives: </a:t>
            </a:r>
            <a:r>
              <a:rPr lang="fr-FR" dirty="0" smtClean="0">
                <a:latin typeface="Baskerville Old Face" pitchFamily="18" charset="0"/>
              </a:rPr>
              <a:t>Correspondent </a:t>
            </a:r>
            <a:r>
              <a:rPr lang="fr-FR" dirty="0" smtClean="0">
                <a:latin typeface="Baskerville Old Face" pitchFamily="18" charset="0"/>
              </a:rPr>
              <a:t>à des </a:t>
            </a:r>
            <a:r>
              <a:rPr lang="fr-FR" b="1" dirty="0" smtClean="0">
                <a:latin typeface="Baskerville Old Face" pitchFamily="18" charset="0"/>
              </a:rPr>
              <a:t>décharges temporales internes </a:t>
            </a:r>
            <a:r>
              <a:rPr lang="fr-FR" b="1" dirty="0" smtClean="0">
                <a:latin typeface="Baskerville Old Face" pitchFamily="18" charset="0"/>
              </a:rPr>
              <a:t>:</a:t>
            </a:r>
            <a:endParaRPr lang="fr-FR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</a:t>
            </a:r>
            <a:r>
              <a:rPr lang="fr-FR" dirty="0" smtClean="0">
                <a:latin typeface="Baskerville Old Face" pitchFamily="18" charset="0"/>
              </a:rPr>
              <a:t>   </a:t>
            </a:r>
            <a:r>
              <a:rPr lang="fr-FR" dirty="0" smtClean="0">
                <a:latin typeface="Baskerville Old Face" pitchFamily="18" charset="0"/>
              </a:rPr>
              <a:t> – </a:t>
            </a:r>
            <a:r>
              <a:rPr lang="fr-FR" dirty="0" smtClean="0">
                <a:latin typeface="Baskerville Old Face" pitchFamily="18" charset="0"/>
              </a:rPr>
              <a:t>A </a:t>
            </a:r>
            <a:r>
              <a:rPr lang="fr-FR" dirty="0" smtClean="0">
                <a:latin typeface="Baskerville Old Face" pitchFamily="18" charset="0"/>
              </a:rPr>
              <a:t>symptomatologie </a:t>
            </a:r>
            <a:r>
              <a:rPr lang="fr-FR" b="1" dirty="0" smtClean="0">
                <a:latin typeface="Baskerville Old Face" pitchFamily="18" charset="0"/>
              </a:rPr>
              <a:t>digestive</a:t>
            </a:r>
            <a:r>
              <a:rPr lang="fr-FR" dirty="0" smtClean="0">
                <a:latin typeface="Baskerville Old Face" pitchFamily="18" charset="0"/>
              </a:rPr>
              <a:t> : </a:t>
            </a:r>
            <a:r>
              <a:rPr lang="fr-FR" dirty="0" err="1" smtClean="0">
                <a:latin typeface="Baskerville Old Face" pitchFamily="18" charset="0"/>
              </a:rPr>
              <a:t>hypersalivation</a:t>
            </a:r>
            <a:r>
              <a:rPr lang="fr-FR" dirty="0" smtClean="0">
                <a:latin typeface="Baskerville Old Face" pitchFamily="18" charset="0"/>
              </a:rPr>
              <a:t>, </a:t>
            </a:r>
            <a:r>
              <a:rPr lang="fr-FR" dirty="0" smtClean="0">
                <a:latin typeface="Baskerville Old Face" pitchFamily="18" charset="0"/>
              </a:rPr>
              <a:t> 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</a:t>
            </a:r>
            <a:r>
              <a:rPr lang="fr-FR" dirty="0" smtClean="0">
                <a:latin typeface="Baskerville Old Face" pitchFamily="18" charset="0"/>
              </a:rPr>
              <a:t>       </a:t>
            </a:r>
            <a:r>
              <a:rPr lang="fr-FR" dirty="0" smtClean="0">
                <a:latin typeface="Baskerville Old Face" pitchFamily="18" charset="0"/>
              </a:rPr>
              <a:t>mastication</a:t>
            </a:r>
            <a:r>
              <a:rPr lang="fr-FR" dirty="0" smtClean="0">
                <a:latin typeface="Baskerville Old Face" pitchFamily="18" charset="0"/>
              </a:rPr>
              <a:t>, déglutition, nausées… </a:t>
            </a: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– </a:t>
            </a:r>
            <a:r>
              <a:rPr lang="fr-FR" b="1" dirty="0" smtClean="0">
                <a:latin typeface="Baskerville Old Face" pitchFamily="18" charset="0"/>
              </a:rPr>
              <a:t>C</a:t>
            </a:r>
            <a:r>
              <a:rPr lang="fr-FR" b="1" dirty="0" smtClean="0">
                <a:latin typeface="Baskerville Old Face" pitchFamily="18" charset="0"/>
              </a:rPr>
              <a:t>irculatoires </a:t>
            </a:r>
            <a:r>
              <a:rPr lang="fr-FR" b="1" dirty="0" smtClean="0">
                <a:latin typeface="Baskerville Old Face" pitchFamily="18" charset="0"/>
              </a:rPr>
              <a:t>et vasomotrices </a:t>
            </a:r>
            <a:r>
              <a:rPr lang="fr-FR" dirty="0" smtClean="0">
                <a:latin typeface="Baskerville Old Face" pitchFamily="18" charset="0"/>
              </a:rPr>
              <a:t>: palpitation, </a:t>
            </a: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</a:t>
            </a:r>
            <a:r>
              <a:rPr lang="fr-FR" dirty="0" smtClean="0">
                <a:latin typeface="Baskerville Old Face" pitchFamily="18" charset="0"/>
              </a:rPr>
              <a:t>      </a:t>
            </a:r>
            <a:r>
              <a:rPr lang="fr-FR" dirty="0" smtClean="0">
                <a:latin typeface="Baskerville Old Face" pitchFamily="18" charset="0"/>
              </a:rPr>
              <a:t>chaleur</a:t>
            </a:r>
            <a:r>
              <a:rPr lang="fr-FR" dirty="0" smtClean="0">
                <a:latin typeface="Baskerville Old Face" pitchFamily="18" charset="0"/>
              </a:rPr>
              <a:t>, pâleur </a:t>
            </a: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– Plus </a:t>
            </a:r>
            <a:r>
              <a:rPr lang="fr-FR" dirty="0" smtClean="0">
                <a:latin typeface="Baskerville Old Face" pitchFamily="18" charset="0"/>
              </a:rPr>
              <a:t>rarement, </a:t>
            </a:r>
            <a:r>
              <a:rPr lang="fr-FR" b="1" dirty="0" smtClean="0">
                <a:latin typeface="Baskerville Old Face" pitchFamily="18" charset="0"/>
              </a:rPr>
              <a:t>respiratoires ou énurétiques</a:t>
            </a:r>
            <a:r>
              <a:rPr lang="fr-FR" dirty="0" smtClean="0">
                <a:latin typeface="Baskerville Old Face" pitchFamily="18" charset="0"/>
              </a:rPr>
              <a:t>.</a:t>
            </a: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fr-FR" sz="16000" b="1" dirty="0" smtClean="0">
                <a:solidFill>
                  <a:srgbClr val="FF0000"/>
                </a:solidFill>
                <a:latin typeface="Baskerville Old Face" pitchFamily="18" charset="0"/>
              </a:rPr>
              <a:t>2. Crises partielles </a:t>
            </a:r>
            <a:r>
              <a:rPr lang="fr-FR" sz="16000" b="1" dirty="0" smtClean="0">
                <a:solidFill>
                  <a:srgbClr val="FF0000"/>
                </a:solidFill>
                <a:latin typeface="Baskerville Old Face" pitchFamily="18" charset="0"/>
              </a:rPr>
              <a:t>complexes</a:t>
            </a:r>
            <a:endParaRPr lang="fr-FR" sz="57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algn="ctr">
              <a:buNone/>
            </a:pPr>
            <a:endParaRPr lang="fr-FR" sz="57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>
              <a:buNone/>
            </a:pPr>
            <a:r>
              <a:rPr lang="fr-FR" sz="9600" b="1" dirty="0" smtClean="0">
                <a:solidFill>
                  <a:srgbClr val="7030A0"/>
                </a:solidFill>
                <a:latin typeface="Baskerville Old Face" pitchFamily="18" charset="0"/>
              </a:rPr>
              <a:t>a) </a:t>
            </a:r>
            <a:r>
              <a:rPr lang="fr-FR" sz="11200" b="1" dirty="0" smtClean="0">
                <a:solidFill>
                  <a:srgbClr val="7030A0"/>
                </a:solidFill>
                <a:latin typeface="Baskerville Old Face" pitchFamily="18" charset="0"/>
              </a:rPr>
              <a:t>Caractéristiques</a:t>
            </a:r>
          </a:p>
          <a:p>
            <a:pPr>
              <a:buNone/>
            </a:pPr>
            <a:r>
              <a:rPr lang="fr-FR" sz="11200" dirty="0" smtClean="0">
                <a:latin typeface="Baskerville Old Face" pitchFamily="18" charset="0"/>
              </a:rPr>
              <a:t>– Altération du contact (par définition).</a:t>
            </a:r>
          </a:p>
          <a:p>
            <a:pPr>
              <a:buNone/>
            </a:pPr>
            <a:r>
              <a:rPr lang="fr-FR" sz="11200" dirty="0" smtClean="0">
                <a:latin typeface="Baskerville Old Face" pitchFamily="18" charset="0"/>
              </a:rPr>
              <a:t>– Amnésie postcritique.</a:t>
            </a:r>
          </a:p>
          <a:p>
            <a:pPr>
              <a:buNone/>
            </a:pPr>
            <a:r>
              <a:rPr lang="fr-FR" sz="11200" dirty="0" smtClean="0">
                <a:latin typeface="Baskerville Old Face" pitchFamily="18" charset="0"/>
              </a:rPr>
              <a:t>– Correspondent à des décharges</a:t>
            </a:r>
            <a:r>
              <a:rPr lang="fr-FR" sz="11200" b="1" dirty="0" smtClean="0">
                <a:latin typeface="Baskerville Old Face" pitchFamily="18" charset="0"/>
              </a:rPr>
              <a:t>, le plus souvent temporales</a:t>
            </a:r>
            <a:r>
              <a:rPr lang="fr-FR" sz="11200" dirty="0" smtClean="0">
                <a:latin typeface="Baskerville Old Face" pitchFamily="18" charset="0"/>
              </a:rPr>
              <a:t>, </a:t>
            </a:r>
            <a:r>
              <a:rPr lang="fr-FR" sz="11200" u="sng" dirty="0" smtClean="0">
                <a:latin typeface="Baskerville Old Face" pitchFamily="18" charset="0"/>
              </a:rPr>
              <a:t>quelquefois</a:t>
            </a:r>
            <a:r>
              <a:rPr lang="fr-FR" sz="11200" dirty="0" smtClean="0">
                <a:latin typeface="Baskerville Old Face" pitchFamily="18" charset="0"/>
              </a:rPr>
              <a:t> </a:t>
            </a:r>
            <a:r>
              <a:rPr lang="fr-FR" sz="11200" b="1" dirty="0" smtClean="0">
                <a:latin typeface="Baskerville Old Face" pitchFamily="18" charset="0"/>
              </a:rPr>
              <a:t>frontales</a:t>
            </a:r>
            <a:r>
              <a:rPr lang="fr-FR" sz="11200" dirty="0" smtClean="0">
                <a:latin typeface="Baskerville Old Face" pitchFamily="18" charset="0"/>
              </a:rPr>
              <a:t>, </a:t>
            </a:r>
            <a:r>
              <a:rPr lang="fr-FR" sz="11200" b="1" dirty="0" smtClean="0">
                <a:latin typeface="Baskerville Old Face" pitchFamily="18" charset="0"/>
              </a:rPr>
              <a:t>intéressant les aires corticales associatives.</a:t>
            </a:r>
          </a:p>
          <a:p>
            <a:pPr>
              <a:buNone/>
            </a:pPr>
            <a:r>
              <a:rPr lang="fr-FR" sz="11200" dirty="0" smtClean="0">
                <a:latin typeface="Baskerville Old Face" pitchFamily="18" charset="0"/>
              </a:rPr>
              <a:t>– S’accompagnent </a:t>
            </a:r>
            <a:r>
              <a:rPr lang="fr-FR" sz="11200" b="1" dirty="0" smtClean="0">
                <a:latin typeface="Baskerville Old Face" pitchFamily="18" charset="0"/>
              </a:rPr>
              <a:t>souvent d’activités automatiques.</a:t>
            </a:r>
          </a:p>
          <a:p>
            <a:pPr>
              <a:buNone/>
            </a:pPr>
            <a:endParaRPr lang="fr-FR" sz="11200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11200" b="1" dirty="0" smtClean="0">
                <a:solidFill>
                  <a:srgbClr val="7030A0"/>
                </a:solidFill>
                <a:latin typeface="Baskerville Old Face" pitchFamily="18" charset="0"/>
              </a:rPr>
              <a:t>b) Quelques variétés</a:t>
            </a:r>
          </a:p>
          <a:p>
            <a:pPr>
              <a:buNone/>
            </a:pPr>
            <a:r>
              <a:rPr lang="fr-FR" sz="11200" b="1" dirty="0" smtClean="0">
                <a:latin typeface="Baskerville Old Face" pitchFamily="18" charset="0"/>
              </a:rPr>
              <a:t>– Les crises psychosensorielles </a:t>
            </a:r>
            <a:r>
              <a:rPr lang="fr-FR" sz="11200" dirty="0" smtClean="0">
                <a:latin typeface="Baskerville Old Face" pitchFamily="18" charset="0"/>
              </a:rPr>
              <a:t>: illusions, hallucinations sensorielles.</a:t>
            </a:r>
          </a:p>
          <a:p>
            <a:pPr>
              <a:buNone/>
            </a:pPr>
            <a:r>
              <a:rPr lang="fr-FR" sz="11200" dirty="0" smtClean="0">
                <a:latin typeface="Baskerville Old Face" pitchFamily="18" charset="0"/>
              </a:rPr>
              <a:t>– </a:t>
            </a:r>
            <a:r>
              <a:rPr lang="fr-FR" sz="11200" b="1" dirty="0" smtClean="0">
                <a:latin typeface="Baskerville Old Face" pitchFamily="18" charset="0"/>
              </a:rPr>
              <a:t>Les troubles mnésiques </a:t>
            </a:r>
            <a:r>
              <a:rPr lang="fr-FR" sz="11200" dirty="0" smtClean="0">
                <a:latin typeface="Baskerville Old Face" pitchFamily="18" charset="0"/>
              </a:rPr>
              <a:t>: sensation de « déjà vu », « déjà vécu », état de rêve.</a:t>
            </a:r>
          </a:p>
          <a:p>
            <a:pPr>
              <a:buNone/>
            </a:pPr>
            <a:r>
              <a:rPr lang="fr-FR" sz="11200" dirty="0" smtClean="0">
                <a:latin typeface="Baskerville Old Face" pitchFamily="18" charset="0"/>
              </a:rPr>
              <a:t>– </a:t>
            </a:r>
            <a:r>
              <a:rPr lang="fr-FR" sz="11200" b="1" dirty="0" smtClean="0">
                <a:latin typeface="Baskerville Old Face" pitchFamily="18" charset="0"/>
              </a:rPr>
              <a:t>Les crises psychomotrices, automatismes </a:t>
            </a:r>
            <a:endParaRPr lang="fr-FR" sz="11200" dirty="0" smtClean="0">
              <a:latin typeface="Baskerville Old Face" pitchFamily="18" charset="0"/>
            </a:endParaRPr>
          </a:p>
          <a:p>
            <a:pPr>
              <a:buNone/>
            </a:pPr>
            <a:endParaRPr lang="fr-FR" sz="86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b="1" dirty="0" smtClean="0">
                <a:latin typeface="Baskerville Old Face" pitchFamily="18" charset="0"/>
              </a:rPr>
              <a:t>A</a:t>
            </a:r>
            <a:r>
              <a:rPr lang="fr-FR" b="1" dirty="0" smtClean="0">
                <a:latin typeface="Baskerville Old Face" pitchFamily="18" charset="0"/>
              </a:rPr>
              <a:t>utomatismes:</a:t>
            </a: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endParaRPr lang="fr-FR" sz="2400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* </a:t>
            </a:r>
            <a:r>
              <a:rPr lang="fr-FR" sz="2400" b="1" dirty="0" smtClean="0">
                <a:latin typeface="Baskerville Old Face" pitchFamily="18" charset="0"/>
              </a:rPr>
              <a:t>A</a:t>
            </a:r>
            <a:r>
              <a:rPr lang="fr-FR" sz="2400" b="1" dirty="0" smtClean="0">
                <a:latin typeface="Baskerville Old Face" pitchFamily="18" charset="0"/>
              </a:rPr>
              <a:t>utomatismes </a:t>
            </a:r>
            <a:r>
              <a:rPr lang="fr-FR" sz="2400" b="1" dirty="0" err="1" smtClean="0">
                <a:latin typeface="Baskerville Old Face" pitchFamily="18" charset="0"/>
              </a:rPr>
              <a:t>oro</a:t>
            </a:r>
            <a:r>
              <a:rPr lang="fr-FR" sz="2400" b="1" dirty="0" smtClean="0">
                <a:latin typeface="Baskerville Old Face" pitchFamily="18" charset="0"/>
              </a:rPr>
              <a:t>-alimentaires </a:t>
            </a:r>
            <a:r>
              <a:rPr lang="fr-FR" sz="2400" dirty="0" smtClean="0">
                <a:latin typeface="Baskerville Old Face" pitchFamily="18" charset="0"/>
              </a:rPr>
              <a:t>: mâchonnements, déglutitions, lapements (</a:t>
            </a:r>
            <a:r>
              <a:rPr lang="fr-FR" sz="2400" b="1" dirty="0" smtClean="0">
                <a:latin typeface="Baskerville Old Face" pitchFamily="18" charset="0"/>
              </a:rPr>
              <a:t>crises temporales</a:t>
            </a:r>
            <a:r>
              <a:rPr lang="fr-FR" sz="2400" dirty="0" smtClean="0">
                <a:latin typeface="Baskerville Old Face" pitchFamily="18" charset="0"/>
              </a:rPr>
              <a:t>)</a:t>
            </a:r>
          </a:p>
          <a:p>
            <a:pPr>
              <a:buNone/>
            </a:pPr>
            <a:endParaRPr lang="fr-FR" sz="2400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* </a:t>
            </a:r>
            <a:r>
              <a:rPr lang="fr-FR" sz="2400" b="1" dirty="0" smtClean="0">
                <a:latin typeface="Baskerville Old Face" pitchFamily="18" charset="0"/>
              </a:rPr>
              <a:t>A</a:t>
            </a:r>
            <a:r>
              <a:rPr lang="fr-FR" sz="2400" b="1" dirty="0" smtClean="0">
                <a:latin typeface="Baskerville Old Face" pitchFamily="18" charset="0"/>
              </a:rPr>
              <a:t>utomatismes </a:t>
            </a:r>
            <a:r>
              <a:rPr lang="fr-FR" sz="2400" b="1" dirty="0" smtClean="0">
                <a:latin typeface="Baskerville Old Face" pitchFamily="18" charset="0"/>
              </a:rPr>
              <a:t>gestuels simples ou complexes </a:t>
            </a:r>
            <a:r>
              <a:rPr lang="fr-FR" sz="2400" dirty="0" smtClean="0">
                <a:latin typeface="Baskerville Old Face" pitchFamily="18" charset="0"/>
              </a:rPr>
              <a:t>(se boutonner, se déboutonner, ranger des objets…), fréquents dans les crises du </a:t>
            </a:r>
            <a:r>
              <a:rPr lang="fr-FR" sz="2400" b="1" dirty="0" smtClean="0">
                <a:latin typeface="Baskerville Old Face" pitchFamily="18" charset="0"/>
              </a:rPr>
              <a:t>lobe frontal</a:t>
            </a: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 </a:t>
            </a: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*</a:t>
            </a:r>
            <a:r>
              <a:rPr lang="fr-FR" sz="2400" b="1" dirty="0" smtClean="0">
                <a:latin typeface="Baskerville Old Face" pitchFamily="18" charset="0"/>
              </a:rPr>
              <a:t>A</a:t>
            </a:r>
            <a:r>
              <a:rPr lang="fr-FR" sz="2400" b="1" dirty="0" smtClean="0">
                <a:latin typeface="Baskerville Old Face" pitchFamily="18" charset="0"/>
              </a:rPr>
              <a:t>utomatismes </a:t>
            </a:r>
            <a:r>
              <a:rPr lang="fr-FR" sz="2400" b="1" dirty="0" smtClean="0">
                <a:latin typeface="Baskerville Old Face" pitchFamily="18" charset="0"/>
              </a:rPr>
              <a:t>verbaux stéréotypés </a:t>
            </a:r>
            <a:r>
              <a:rPr lang="fr-FR" sz="2400" dirty="0" smtClean="0">
                <a:latin typeface="Baskerville Old Face" pitchFamily="18" charset="0"/>
              </a:rPr>
              <a:t>(mots, fragments de phrase, onomatopées)</a:t>
            </a: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 </a:t>
            </a:r>
          </a:p>
          <a:p>
            <a:pPr>
              <a:buNone/>
            </a:pPr>
            <a:r>
              <a:rPr lang="fr-FR" sz="2400" b="1" dirty="0" smtClean="0">
                <a:latin typeface="Baskerville Old Face" pitchFamily="18" charset="0"/>
              </a:rPr>
              <a:t>* </a:t>
            </a:r>
            <a:r>
              <a:rPr lang="fr-FR" sz="2400" b="1" dirty="0" smtClean="0">
                <a:latin typeface="Baskerville Old Face" pitchFamily="18" charset="0"/>
              </a:rPr>
              <a:t>Automatismes </a:t>
            </a:r>
            <a:r>
              <a:rPr lang="fr-FR" sz="2400" b="1" dirty="0" smtClean="0">
                <a:latin typeface="Baskerville Old Face" pitchFamily="18" charset="0"/>
              </a:rPr>
              <a:t>ambulatoires</a:t>
            </a:r>
            <a:endParaRPr lang="fr-FR" sz="24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625" y="228600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Baskerville Old Face" pitchFamily="18" charset="0"/>
              </a:rPr>
              <a:t>DIAGNOSTIC  POSITIF</a:t>
            </a:r>
            <a:endParaRPr lang="fr-FR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La répétition d’un certain type de crises épileptiques associées à des anomalies particulières de l’EEG définit le syndrome épileptique.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Une crise épileptique est évoquée devant la </a:t>
            </a:r>
            <a:r>
              <a:rPr lang="fr-FR" b="1" dirty="0" smtClean="0">
                <a:latin typeface="Baskerville Old Face" pitchFamily="18" charset="0"/>
              </a:rPr>
              <a:t>survenue brutale </a:t>
            </a:r>
            <a:r>
              <a:rPr lang="fr-FR" dirty="0" smtClean="0">
                <a:latin typeface="Baskerville Old Face" pitchFamily="18" charset="0"/>
              </a:rPr>
              <a:t>et </a:t>
            </a:r>
            <a:r>
              <a:rPr lang="fr-FR" b="1" dirty="0" smtClean="0">
                <a:latin typeface="Baskerville Old Face" pitchFamily="18" charset="0"/>
              </a:rPr>
              <a:t>inopinée</a:t>
            </a:r>
            <a:r>
              <a:rPr lang="fr-FR" dirty="0" smtClean="0">
                <a:latin typeface="Baskerville Old Face" pitchFamily="18" charset="0"/>
              </a:rPr>
              <a:t> de signes neurologiques </a:t>
            </a:r>
            <a:r>
              <a:rPr lang="fr-FR" b="1" dirty="0" smtClean="0">
                <a:latin typeface="Baskerville Old Face" pitchFamily="18" charset="0"/>
              </a:rPr>
              <a:t>brefs </a:t>
            </a:r>
            <a:r>
              <a:rPr lang="fr-FR" dirty="0" smtClean="0">
                <a:latin typeface="Baskerville Old Face" pitchFamily="18" charset="0"/>
              </a:rPr>
              <a:t>(quelques secondes à 10 minutes) et </a:t>
            </a:r>
            <a:r>
              <a:rPr lang="fr-FR" b="1" dirty="0" smtClean="0">
                <a:latin typeface="Baskerville Old Face" pitchFamily="18" charset="0"/>
              </a:rPr>
              <a:t>stéréotypés.</a:t>
            </a: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Sont très évocateurs d’une crise épileptique </a:t>
            </a:r>
            <a:r>
              <a:rPr lang="fr-FR" dirty="0" err="1" smtClean="0">
                <a:latin typeface="Baskerville Old Face" pitchFamily="18" charset="0"/>
              </a:rPr>
              <a:t>tonicoclonique</a:t>
            </a:r>
            <a:r>
              <a:rPr lang="fr-FR" dirty="0" smtClean="0">
                <a:latin typeface="Baskerville Old Face" pitchFamily="18" charset="0"/>
              </a:rPr>
              <a:t> généralisée :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– morsure latérale de langue ;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– Confusion postcritique ;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– Amnésie rétrograde.</a:t>
            </a: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501122" cy="228601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Baskerville Old Face" pitchFamily="18" charset="0"/>
              </a:rPr>
              <a:t>CLASSFICATION  SYNDROMIQUE</a:t>
            </a:r>
            <a:endParaRPr lang="fr-FR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4000" dirty="0" smtClean="0">
                <a:latin typeface="Baskerville Old Face" pitchFamily="18" charset="0"/>
              </a:rPr>
              <a:t>Il n’existe pas une mais des épilepsies, différentes par leur âge de début, le type de crise, leur étiologie et leurs conséquences potentielles sur le développement de l’enfant.</a:t>
            </a:r>
          </a:p>
          <a:p>
            <a:pPr>
              <a:buNone/>
            </a:pPr>
            <a:r>
              <a:rPr lang="fr-FR" sz="4000" dirty="0" smtClean="0">
                <a:latin typeface="Baskerville Old Face" pitchFamily="18" charset="0"/>
              </a:rPr>
              <a:t> </a:t>
            </a:r>
          </a:p>
          <a:p>
            <a:pPr>
              <a:buNone/>
            </a:pPr>
            <a:r>
              <a:rPr lang="fr-FR" sz="4000" dirty="0" smtClean="0">
                <a:latin typeface="Baskerville Old Face" pitchFamily="18" charset="0"/>
              </a:rPr>
              <a:t>Ces différentes formes sont regroupées dans une classification syndromique internationale.</a:t>
            </a:r>
          </a:p>
          <a:p>
            <a:pPr>
              <a:buNone/>
            </a:pPr>
            <a:endParaRPr lang="fr-FR" sz="4000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4000" dirty="0" smtClean="0">
                <a:latin typeface="Baskerville Old Face" pitchFamily="18" charset="0"/>
              </a:rPr>
              <a:t>Les intérêts d’une telle classification sont nombreux ; elle permet :</a:t>
            </a:r>
          </a:p>
          <a:p>
            <a:pPr>
              <a:buNone/>
            </a:pPr>
            <a:r>
              <a:rPr lang="fr-FR" sz="4000" dirty="0" smtClean="0">
                <a:latin typeface="Baskerville Old Face" pitchFamily="18" charset="0"/>
              </a:rPr>
              <a:t>    – </a:t>
            </a:r>
            <a:r>
              <a:rPr lang="fr-FR" sz="4000" dirty="0" smtClean="0">
                <a:latin typeface="Baskerville Old Face" pitchFamily="18" charset="0"/>
              </a:rPr>
              <a:t>C</a:t>
            </a:r>
            <a:r>
              <a:rPr lang="fr-FR" sz="4000" dirty="0" smtClean="0">
                <a:latin typeface="Baskerville Old Face" pitchFamily="18" charset="0"/>
              </a:rPr>
              <a:t>olliger </a:t>
            </a:r>
            <a:r>
              <a:rPr lang="fr-FR" sz="4000" dirty="0" smtClean="0">
                <a:latin typeface="Baskerville Old Face" pitchFamily="18" charset="0"/>
              </a:rPr>
              <a:t>et d’assembler dans différents groupes des maladies à expression similaire</a:t>
            </a:r>
          </a:p>
          <a:p>
            <a:pPr>
              <a:buNone/>
            </a:pPr>
            <a:r>
              <a:rPr lang="fr-FR" sz="4000" dirty="0" smtClean="0">
                <a:latin typeface="Baskerville Old Face" pitchFamily="18" charset="0"/>
              </a:rPr>
              <a:t>    – </a:t>
            </a:r>
            <a:r>
              <a:rPr lang="fr-FR" sz="4000" dirty="0" smtClean="0">
                <a:latin typeface="Baskerville Old Face" pitchFamily="18" charset="0"/>
              </a:rPr>
              <a:t>C</a:t>
            </a:r>
            <a:r>
              <a:rPr lang="fr-FR" sz="4000" dirty="0" smtClean="0">
                <a:latin typeface="Baskerville Old Face" pitchFamily="18" charset="0"/>
              </a:rPr>
              <a:t>onstitution </a:t>
            </a:r>
            <a:r>
              <a:rPr lang="fr-FR" sz="4000" dirty="0" smtClean="0">
                <a:latin typeface="Baskerville Old Face" pitchFamily="18" charset="0"/>
              </a:rPr>
              <a:t>de groupes homogènes, susceptibles d’avoir une même  </a:t>
            </a:r>
            <a:r>
              <a:rPr lang="fr-FR" sz="4000" dirty="0" err="1" smtClean="0">
                <a:latin typeface="Baskerville Old Face" pitchFamily="18" charset="0"/>
              </a:rPr>
              <a:t>étiopathogénie</a:t>
            </a:r>
            <a:endParaRPr lang="fr-FR" sz="4000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4000" dirty="0" smtClean="0">
                <a:latin typeface="Baskerville Old Face" pitchFamily="18" charset="0"/>
              </a:rPr>
              <a:t>    – </a:t>
            </a:r>
            <a:r>
              <a:rPr lang="fr-FR" sz="4000" dirty="0" smtClean="0">
                <a:latin typeface="Baskerville Old Face" pitchFamily="18" charset="0"/>
              </a:rPr>
              <a:t>C</a:t>
            </a:r>
            <a:r>
              <a:rPr lang="fr-FR" sz="4000" dirty="0" smtClean="0">
                <a:latin typeface="Baskerville Old Face" pitchFamily="18" charset="0"/>
              </a:rPr>
              <a:t>hoix </a:t>
            </a:r>
            <a:r>
              <a:rPr lang="fr-FR" sz="4000" dirty="0" smtClean="0">
                <a:latin typeface="Baskerville Old Face" pitchFamily="18" charset="0"/>
              </a:rPr>
              <a:t>thérapeutiques mieux adaptés</a:t>
            </a:r>
          </a:p>
          <a:p>
            <a:pPr>
              <a:buNone/>
            </a:pPr>
            <a:r>
              <a:rPr lang="fr-FR" sz="4000" dirty="0" smtClean="0">
                <a:latin typeface="Baskerville Old Face" pitchFamily="18" charset="0"/>
              </a:rPr>
              <a:t>    – </a:t>
            </a:r>
            <a:r>
              <a:rPr lang="fr-FR" sz="4000" dirty="0" smtClean="0">
                <a:latin typeface="Baskerville Old Face" pitchFamily="18" charset="0"/>
              </a:rPr>
              <a:t>M</a:t>
            </a:r>
            <a:r>
              <a:rPr lang="fr-FR" sz="4000" dirty="0" smtClean="0">
                <a:latin typeface="Baskerville Old Face" pitchFamily="18" charset="0"/>
              </a:rPr>
              <a:t>ieux </a:t>
            </a:r>
            <a:r>
              <a:rPr lang="fr-FR" sz="4000" dirty="0" smtClean="0">
                <a:latin typeface="Baskerville Old Face" pitchFamily="18" charset="0"/>
              </a:rPr>
              <a:t>appréhender le pronostic d’une forme particulière d’épilepsie</a:t>
            </a:r>
          </a:p>
          <a:p>
            <a:pPr>
              <a:buNone/>
            </a:pPr>
            <a:r>
              <a:rPr lang="fr-FR" sz="4000" dirty="0" smtClean="0">
                <a:latin typeface="Baskerville Old Face" pitchFamily="18" charset="0"/>
              </a:rPr>
              <a:t>    – </a:t>
            </a:r>
            <a:r>
              <a:rPr lang="fr-FR" sz="4000" dirty="0" smtClean="0">
                <a:latin typeface="Baskerville Old Face" pitchFamily="18" charset="0"/>
              </a:rPr>
              <a:t>D</a:t>
            </a:r>
            <a:r>
              <a:rPr lang="fr-FR" sz="4000" dirty="0" smtClean="0">
                <a:latin typeface="Baskerville Old Face" pitchFamily="18" charset="0"/>
              </a:rPr>
              <a:t>onner </a:t>
            </a:r>
            <a:r>
              <a:rPr lang="fr-FR" sz="4000" dirty="0" smtClean="0">
                <a:latin typeface="Baskerville Old Face" pitchFamily="18" charset="0"/>
              </a:rPr>
              <a:t>une information plus claire aux parents et à leur enfant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62151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Le syndrome est défini selon 3 AXES : âge, type de crise (partielle versus généralisée) et l’étiologie (symptomatique ou </a:t>
            </a:r>
            <a:r>
              <a:rPr lang="fr-FR" dirty="0" err="1" smtClean="0">
                <a:latin typeface="Baskerville Old Face" pitchFamily="18" charset="0"/>
              </a:rPr>
              <a:t>cryptogénique</a:t>
            </a:r>
            <a:r>
              <a:rPr lang="fr-FR" dirty="0" smtClean="0">
                <a:latin typeface="Baskerville Old Face" pitchFamily="18" charset="0"/>
              </a:rPr>
              <a:t> versus idiopathique)</a:t>
            </a:r>
            <a:r>
              <a:rPr lang="fr-FR" b="1" dirty="0" smtClean="0">
                <a:latin typeface="Baskerville Old Face" pitchFamily="18" charset="0"/>
              </a:rPr>
              <a:t>.</a:t>
            </a:r>
          </a:p>
          <a:p>
            <a:pPr>
              <a:buNone/>
            </a:pPr>
            <a:endParaRPr lang="fr-FR" b="1" dirty="0" smtClean="0">
              <a:latin typeface="Baskerville Old Face" pitchFamily="18" charset="0"/>
            </a:endParaRPr>
          </a:p>
          <a:p>
            <a:r>
              <a:rPr lang="fr-FR" b="1" dirty="0" smtClean="0">
                <a:latin typeface="Baskerville Old Face" pitchFamily="18" charset="0"/>
              </a:rPr>
              <a:t>Ci-dessous, Schéma représentant les principaux syndromes épileptiques rencontrés chez l’enfant</a:t>
            </a:r>
            <a:r>
              <a:rPr lang="fr-FR" b="1" dirty="0" smtClean="0">
                <a:latin typeface="Baskerville Old Face" pitchFamily="18" charset="0"/>
              </a:rPr>
              <a:t>.</a:t>
            </a:r>
          </a:p>
          <a:p>
            <a:endParaRPr lang="fr-FR" b="1" dirty="0" smtClean="0">
              <a:latin typeface="Baskerville Old Face" pitchFamily="18" charset="0"/>
            </a:endParaRPr>
          </a:p>
          <a:p>
            <a:r>
              <a:rPr lang="fr-FR" dirty="0" smtClean="0">
                <a:latin typeface="Baskerville Old Face" pitchFamily="18" charset="0"/>
              </a:rPr>
              <a:t>L’axe horizontal sépare en haut les épilepsies idiopathiques, des épilepsies non idiopathiques en bas.</a:t>
            </a: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r>
              <a:rPr lang="fr-FR" dirty="0" smtClean="0">
                <a:latin typeface="Baskerville Old Face" pitchFamily="18" charset="0"/>
              </a:rPr>
              <a:t>L’axe vertical sépare à droite les crises généralisées, des crises partielles à gauche.</a:t>
            </a:r>
          </a:p>
          <a:p>
            <a:endParaRPr lang="fr-FR" dirty="0" smtClean="0">
              <a:latin typeface="Baskerville Old Face" pitchFamily="18" charset="0"/>
            </a:endParaRPr>
          </a:p>
          <a:p>
            <a:r>
              <a:rPr lang="fr-FR" dirty="0" smtClean="0">
                <a:latin typeface="Baskerville Old Face" pitchFamily="18" charset="0"/>
              </a:rPr>
              <a:t>Les ovales limitent les </a:t>
            </a:r>
            <a:r>
              <a:rPr lang="fr-FR" dirty="0" smtClean="0">
                <a:latin typeface="Baskerville Old Face" pitchFamily="18" charset="0"/>
              </a:rPr>
              <a:t>âges </a:t>
            </a:r>
            <a:r>
              <a:rPr lang="fr-FR" dirty="0" smtClean="0">
                <a:latin typeface="Baskerville Old Face" pitchFamily="18" charset="0"/>
              </a:rPr>
              <a:t>: </a:t>
            </a:r>
            <a:endParaRPr lang="fr-FR" dirty="0" smtClean="0">
              <a:latin typeface="Baskerville Old Face" pitchFamily="18" charset="0"/>
            </a:endParaRPr>
          </a:p>
          <a:p>
            <a:pPr lvl="1"/>
            <a:r>
              <a:rPr lang="fr-FR" dirty="0" smtClean="0">
                <a:latin typeface="Baskerville Old Face" pitchFamily="18" charset="0"/>
              </a:rPr>
              <a:t>0</a:t>
            </a:r>
            <a:r>
              <a:rPr lang="fr-FR" dirty="0" smtClean="0">
                <a:latin typeface="Baskerville Old Face" pitchFamily="18" charset="0"/>
              </a:rPr>
              <a:t>1 </a:t>
            </a:r>
            <a:r>
              <a:rPr lang="fr-FR" dirty="0" smtClean="0">
                <a:latin typeface="Baskerville Old Face" pitchFamily="18" charset="0"/>
              </a:rPr>
              <a:t>mois </a:t>
            </a:r>
            <a:r>
              <a:rPr lang="fr-FR" dirty="0" smtClean="0">
                <a:latin typeface="Baskerville Old Face" pitchFamily="18" charset="0"/>
              </a:rPr>
              <a:t>(le </a:t>
            </a:r>
            <a:r>
              <a:rPr lang="fr-FR" dirty="0" smtClean="0">
                <a:latin typeface="Baskerville Old Face" pitchFamily="18" charset="0"/>
              </a:rPr>
              <a:t>Nouveau </a:t>
            </a:r>
            <a:r>
              <a:rPr lang="fr-FR" dirty="0" smtClean="0">
                <a:latin typeface="Baskerville Old Face" pitchFamily="18" charset="0"/>
              </a:rPr>
              <a:t>Né) jusqu’à </a:t>
            </a:r>
            <a:r>
              <a:rPr lang="fr-FR" dirty="0" smtClean="0">
                <a:latin typeface="Baskerville Old Face" pitchFamily="18" charset="0"/>
              </a:rPr>
              <a:t>deux ans </a:t>
            </a:r>
            <a:r>
              <a:rPr lang="fr-FR" dirty="0" smtClean="0">
                <a:latin typeface="Baskerville Old Face" pitchFamily="18" charset="0"/>
              </a:rPr>
              <a:t>(le Nourrisson)</a:t>
            </a:r>
          </a:p>
          <a:p>
            <a:pPr lvl="1"/>
            <a:r>
              <a:rPr lang="fr-FR" dirty="0" smtClean="0">
                <a:latin typeface="Baskerville Old Face" pitchFamily="18" charset="0"/>
              </a:rPr>
              <a:t>02</a:t>
            </a:r>
            <a:r>
              <a:rPr lang="fr-FR" dirty="0" smtClean="0">
                <a:latin typeface="Baskerville Old Face" pitchFamily="18" charset="0"/>
              </a:rPr>
              <a:t> </a:t>
            </a:r>
            <a:r>
              <a:rPr lang="fr-FR" dirty="0" smtClean="0">
                <a:latin typeface="Baskerville Old Face" pitchFamily="18" charset="0"/>
              </a:rPr>
              <a:t>ans à 12 ans </a:t>
            </a:r>
            <a:r>
              <a:rPr lang="fr-FR" dirty="0" smtClean="0">
                <a:latin typeface="Baskerville Old Face" pitchFamily="18" charset="0"/>
              </a:rPr>
              <a:t>l’Enfant</a:t>
            </a:r>
          </a:p>
          <a:p>
            <a:pPr lvl="1"/>
            <a:r>
              <a:rPr lang="fr-FR" dirty="0" smtClean="0">
                <a:latin typeface="Baskerville Old Face" pitchFamily="18" charset="0"/>
              </a:rPr>
              <a:t>A</a:t>
            </a:r>
            <a:r>
              <a:rPr lang="fr-FR" dirty="0" smtClean="0">
                <a:latin typeface="Baskerville Old Face" pitchFamily="18" charset="0"/>
              </a:rPr>
              <a:t>u-delà </a:t>
            </a:r>
            <a:r>
              <a:rPr lang="fr-FR" dirty="0" smtClean="0">
                <a:latin typeface="Baskerville Old Face" pitchFamily="18" charset="0"/>
              </a:rPr>
              <a:t>de 12 ans l’Adolescent.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00042"/>
            <a:ext cx="8429684" cy="5929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Selon l’étiologie, l’épilepsie peut être :</a:t>
            </a: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1– Idiopathique</a:t>
            </a:r>
            <a:r>
              <a:rPr lang="fr-FR" b="1" dirty="0" smtClean="0">
                <a:latin typeface="Baskerville Old Face" pitchFamily="18" charset="0"/>
              </a:rPr>
              <a:t>, </a:t>
            </a:r>
            <a:r>
              <a:rPr lang="fr-FR" dirty="0" smtClean="0">
                <a:latin typeface="Baskerville Old Face" pitchFamily="18" charset="0"/>
              </a:rPr>
              <a:t>c’est-à-dire sans cause évidente et liée à un seuil </a:t>
            </a:r>
            <a:r>
              <a:rPr lang="fr-FR" dirty="0" err="1" smtClean="0">
                <a:latin typeface="Baskerville Old Face" pitchFamily="18" charset="0"/>
              </a:rPr>
              <a:t>épileptogène</a:t>
            </a:r>
            <a:r>
              <a:rPr lang="fr-FR" dirty="0" smtClean="0">
                <a:latin typeface="Baskerville Old Face" pitchFamily="18" charset="0"/>
              </a:rPr>
              <a:t> </a:t>
            </a:r>
            <a:r>
              <a:rPr lang="fr-FR" b="1" dirty="0" smtClean="0">
                <a:latin typeface="Baskerville Old Face" pitchFamily="18" charset="0"/>
              </a:rPr>
              <a:t>(génétiquement </a:t>
            </a:r>
            <a:r>
              <a:rPr lang="fr-FR" dirty="0" smtClean="0">
                <a:latin typeface="Baskerville Old Face" pitchFamily="18" charset="0"/>
              </a:rPr>
              <a:t>déterminé) anormalement bas ;</a:t>
            </a: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2– Symptomatique</a:t>
            </a:r>
            <a:r>
              <a:rPr lang="fr-FR" b="1" dirty="0" smtClean="0">
                <a:latin typeface="Baskerville Old Face" pitchFamily="18" charset="0"/>
              </a:rPr>
              <a:t>, </a:t>
            </a:r>
            <a:r>
              <a:rPr lang="fr-FR" dirty="0" smtClean="0">
                <a:latin typeface="Baskerville Old Face" pitchFamily="18" charset="0"/>
              </a:rPr>
              <a:t>traduisant l’existence de lésions cérébrales identifiables focales ou diffuses,  évolutives ou </a:t>
            </a:r>
            <a:r>
              <a:rPr lang="fr-FR" dirty="0" err="1" smtClean="0">
                <a:latin typeface="Baskerville Old Face" pitchFamily="18" charset="0"/>
              </a:rPr>
              <a:t>séquellaires</a:t>
            </a:r>
            <a:r>
              <a:rPr lang="fr-FR" dirty="0" smtClean="0">
                <a:latin typeface="Baskerville Old Face" pitchFamily="18" charset="0"/>
              </a:rPr>
              <a:t> ;</a:t>
            </a:r>
          </a:p>
          <a:p>
            <a:pPr>
              <a:buNone/>
            </a:pPr>
            <a:endParaRPr lang="fr-FR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3– </a:t>
            </a:r>
            <a:r>
              <a:rPr lang="fr-FR" b="1" dirty="0" err="1" smtClean="0">
                <a:solidFill>
                  <a:srgbClr val="7030A0"/>
                </a:solidFill>
                <a:latin typeface="Baskerville Old Face" pitchFamily="18" charset="0"/>
              </a:rPr>
              <a:t>Cryptogénique</a:t>
            </a:r>
            <a:r>
              <a:rPr lang="fr-FR" b="1" dirty="0" smtClean="0">
                <a:latin typeface="Baskerville Old Face" pitchFamily="18" charset="0"/>
              </a:rPr>
              <a:t>, où </a:t>
            </a:r>
            <a:r>
              <a:rPr lang="fr-FR" dirty="0" smtClean="0">
                <a:latin typeface="Baskerville Old Face" pitchFamily="18" charset="0"/>
              </a:rPr>
              <a:t>l’épilepsie est due à des lésions cérébrales non identifiables</a:t>
            </a:r>
            <a:r>
              <a:rPr lang="fr-FR" b="1" dirty="0" smtClean="0">
                <a:latin typeface="Baskerville Old Face" pitchFamily="18" charset="0"/>
              </a:rPr>
              <a:t>.</a:t>
            </a:r>
            <a:endParaRPr lang="fr-FR" dirty="0" smtClean="0">
              <a:latin typeface="Baskerville Old Face" pitchFamily="18" charset="0"/>
            </a:endParaRPr>
          </a:p>
          <a:p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358246" cy="207170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Baskerville Old Face" pitchFamily="18" charset="0"/>
              </a:rPr>
              <a:t>EXEMPLES DE SYNDROMES EPILEPTIQUES</a:t>
            </a:r>
            <a:endParaRPr lang="fr-FR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SYNDROME DE WEST</a:t>
            </a:r>
            <a:endParaRPr lang="fr-FR" b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>
                <a:latin typeface="Baskerville Old Face" pitchFamily="18" charset="0"/>
              </a:rPr>
              <a:t>Le syndrome de West </a:t>
            </a:r>
            <a:r>
              <a:rPr lang="fr-FR" sz="2400" dirty="0" smtClean="0">
                <a:latin typeface="Baskerville Old Face" pitchFamily="18" charset="0"/>
              </a:rPr>
              <a:t>est une épilepsie de l’enfant de </a:t>
            </a:r>
            <a:r>
              <a:rPr lang="fr-FR" sz="2400" b="1" dirty="0" smtClean="0">
                <a:latin typeface="Baskerville Old Face" pitchFamily="18" charset="0"/>
              </a:rPr>
              <a:t>moins de 1 an </a:t>
            </a:r>
            <a:endParaRPr lang="fr-FR" sz="2400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D</a:t>
            </a:r>
            <a:r>
              <a:rPr lang="fr-FR" sz="2400" dirty="0" smtClean="0">
                <a:latin typeface="Baskerville Old Face" pitchFamily="18" charset="0"/>
              </a:rPr>
              <a:t>éfini </a:t>
            </a:r>
            <a:r>
              <a:rPr lang="fr-FR" sz="2400" dirty="0" smtClean="0">
                <a:latin typeface="Baskerville Old Face" pitchFamily="18" charset="0"/>
              </a:rPr>
              <a:t>par la </a:t>
            </a:r>
            <a:r>
              <a:rPr lang="fr-FR" sz="2400" b="1" dirty="0" smtClean="0">
                <a:latin typeface="Baskerville Old Face" pitchFamily="18" charset="0"/>
              </a:rPr>
              <a:t>TRIADE </a:t>
            </a:r>
            <a:r>
              <a:rPr lang="fr-FR" sz="2400" dirty="0" smtClean="0">
                <a:latin typeface="Baskerville Old Face" pitchFamily="18" charset="0"/>
              </a:rPr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fr-FR" sz="2000" dirty="0" smtClean="0">
                <a:latin typeface="Baskerville Old Face" pitchFamily="18" charset="0"/>
              </a:rPr>
              <a:t>Des </a:t>
            </a:r>
            <a:r>
              <a:rPr lang="fr-FR" sz="2000" dirty="0" smtClean="0">
                <a:latin typeface="Baskerville Old Face" pitchFamily="18" charset="0"/>
              </a:rPr>
              <a:t>crises sous forme </a:t>
            </a:r>
            <a:r>
              <a:rPr lang="fr-FR" sz="2000" b="1" dirty="0" smtClean="0">
                <a:latin typeface="Baskerville Old Face" pitchFamily="18" charset="0"/>
              </a:rPr>
              <a:t>de spasmes en flexion ou </a:t>
            </a:r>
            <a:r>
              <a:rPr lang="fr-FR" sz="2000" b="1" dirty="0" smtClean="0">
                <a:latin typeface="Baskerville Old Face" pitchFamily="18" charset="0"/>
              </a:rPr>
              <a:t>extension</a:t>
            </a:r>
          </a:p>
          <a:p>
            <a:pPr lvl="1">
              <a:buFont typeface="Wingdings" pitchFamily="2" charset="2"/>
              <a:buChar char="q"/>
            </a:pPr>
            <a:r>
              <a:rPr lang="fr-FR" sz="2000" dirty="0" smtClean="0">
                <a:latin typeface="Baskerville Old Face" pitchFamily="18" charset="0"/>
              </a:rPr>
              <a:t>Un </a:t>
            </a:r>
            <a:r>
              <a:rPr lang="fr-FR" sz="2000" dirty="0" smtClean="0">
                <a:latin typeface="Baskerville Old Face" pitchFamily="18" charset="0"/>
              </a:rPr>
              <a:t>EEG inter critique caractérisé par une </a:t>
            </a:r>
            <a:r>
              <a:rPr lang="fr-FR" sz="2000" b="1" dirty="0" smtClean="0">
                <a:latin typeface="Baskerville Old Face" pitchFamily="18" charset="0"/>
              </a:rPr>
              <a:t>hypsarythmie</a:t>
            </a:r>
            <a:endParaRPr lang="fr-FR" sz="2000" b="1" dirty="0" smtClean="0">
              <a:latin typeface="Baskerville Old Face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fr-FR" sz="2000" b="1" dirty="0" smtClean="0">
                <a:latin typeface="Baskerville Old Face" pitchFamily="18" charset="0"/>
              </a:rPr>
              <a:t>Un </a:t>
            </a:r>
            <a:r>
              <a:rPr lang="fr-FR" sz="2000" b="1" dirty="0" smtClean="0">
                <a:latin typeface="Baskerville Old Face" pitchFamily="18" charset="0"/>
              </a:rPr>
              <a:t>arrêt ou une régression du développement </a:t>
            </a:r>
            <a:r>
              <a:rPr lang="fr-FR" sz="2000" b="1" dirty="0" smtClean="0">
                <a:latin typeface="Baskerville Old Face" pitchFamily="18" charset="0"/>
              </a:rPr>
              <a:t>psychomoteur</a:t>
            </a:r>
          </a:p>
          <a:p>
            <a:pPr lvl="1">
              <a:buNone/>
            </a:pPr>
            <a:endParaRPr lang="fr-FR" sz="2000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• </a:t>
            </a:r>
            <a:r>
              <a:rPr lang="fr-FR" sz="2400" b="1" dirty="0" smtClean="0">
                <a:latin typeface="Baskerville Old Face" pitchFamily="18" charset="0"/>
              </a:rPr>
              <a:t>Crises :</a:t>
            </a: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        Il s’agit de spasmes infantiles en flexion ou extension, symétriques ou </a:t>
            </a:r>
            <a:r>
              <a:rPr lang="fr-FR" sz="2400" dirty="0" smtClean="0">
                <a:latin typeface="Baskerville Old Face" pitchFamily="18" charset="0"/>
              </a:rPr>
              <a:t>asymétriques</a:t>
            </a:r>
            <a:r>
              <a:rPr lang="fr-FR" sz="2400" dirty="0" smtClean="0">
                <a:latin typeface="Baskerville Old Face" pitchFamily="18" charset="0"/>
              </a:rPr>
              <a:t>, survenant en </a:t>
            </a:r>
            <a:r>
              <a:rPr lang="fr-FR" sz="2400" b="1" dirty="0" smtClean="0">
                <a:latin typeface="Baskerville Old Face" pitchFamily="18" charset="0"/>
              </a:rPr>
              <a:t>salves,</a:t>
            </a:r>
            <a:r>
              <a:rPr lang="fr-FR" sz="2400" dirty="0" smtClean="0">
                <a:latin typeface="Baskerville Old Face" pitchFamily="18" charset="0"/>
              </a:rPr>
              <a:t> à intervalles de 5 à 30 secondes.</a:t>
            </a: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        Plusieurs salves peuvent survenir dans la journée. </a:t>
            </a:r>
            <a:endParaRPr lang="fr-FR" sz="2400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 </a:t>
            </a:r>
            <a:r>
              <a:rPr lang="fr-FR" sz="2400" dirty="0" smtClean="0">
                <a:latin typeface="Baskerville Old Face" pitchFamily="18" charset="0"/>
              </a:rPr>
              <a:t>       </a:t>
            </a:r>
            <a:r>
              <a:rPr lang="fr-FR" sz="2400" b="1" dirty="0" smtClean="0">
                <a:latin typeface="Baskerville Old Face" pitchFamily="18" charset="0"/>
              </a:rPr>
              <a:t>Le </a:t>
            </a:r>
            <a:r>
              <a:rPr lang="fr-FR" sz="2400" b="1" dirty="0" smtClean="0">
                <a:latin typeface="Baskerville Old Face" pitchFamily="18" charset="0"/>
              </a:rPr>
              <a:t>réveil </a:t>
            </a:r>
            <a:r>
              <a:rPr lang="fr-FR" sz="2400" dirty="0" smtClean="0">
                <a:latin typeface="Baskerville Old Face" pitchFamily="18" charset="0"/>
              </a:rPr>
              <a:t>est un </a:t>
            </a:r>
            <a:r>
              <a:rPr lang="fr-FR" sz="2400" b="1" dirty="0" smtClean="0">
                <a:latin typeface="Baskerville Old Face" pitchFamily="18" charset="0"/>
              </a:rPr>
              <a:t>moment propice </a:t>
            </a:r>
            <a:r>
              <a:rPr lang="fr-FR" sz="2400" dirty="0" smtClean="0">
                <a:latin typeface="Baskerville Old Face" pitchFamily="18" charset="0"/>
              </a:rPr>
              <a:t>pour la survenue des spasmes.</a:t>
            </a:r>
            <a:endParaRPr lang="fr-FR" sz="2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sz="4600" b="1" dirty="0" smtClean="0">
                <a:latin typeface="Baskerville Old Face" pitchFamily="18" charset="0"/>
              </a:rPr>
              <a:t>Diagnostic :</a:t>
            </a:r>
          </a:p>
          <a:p>
            <a:pPr>
              <a:buNone/>
            </a:pPr>
            <a:endParaRPr lang="fr-FR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• Il repose sur l’enregistrement des spasmes lors d’une </a:t>
            </a:r>
            <a:r>
              <a:rPr lang="fr-FR" b="1" dirty="0" smtClean="0">
                <a:latin typeface="Baskerville Old Face" pitchFamily="18" charset="0"/>
              </a:rPr>
              <a:t>Vidéo-EEG. 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Elle doit </a:t>
            </a:r>
            <a:r>
              <a:rPr lang="fr-FR" dirty="0" smtClean="0">
                <a:latin typeface="Baskerville Old Face" pitchFamily="18" charset="0"/>
              </a:rPr>
              <a:t>comprendre de la veille, du sommeil et une phase de réveil. 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L’EEG entre les spasmes est caractérisé (inter critique) par </a:t>
            </a:r>
            <a:r>
              <a:rPr lang="fr-FR" b="1" dirty="0" smtClean="0">
                <a:latin typeface="Baskerville Old Face" pitchFamily="18" charset="0"/>
              </a:rPr>
              <a:t>l’absence de rythme de fond </a:t>
            </a:r>
            <a:r>
              <a:rPr lang="fr-FR" dirty="0" smtClean="0">
                <a:latin typeface="Baskerville Old Face" pitchFamily="18" charset="0"/>
              </a:rPr>
              <a:t>remplacé par un </a:t>
            </a:r>
            <a:r>
              <a:rPr lang="fr-FR" b="1" dirty="0" smtClean="0">
                <a:latin typeface="Baskerville Old Face" pitchFamily="18" charset="0"/>
              </a:rPr>
              <a:t>tracé anarchique </a:t>
            </a:r>
            <a:r>
              <a:rPr lang="fr-FR" dirty="0" smtClean="0">
                <a:latin typeface="Baskerville Old Face" pitchFamily="18" charset="0"/>
              </a:rPr>
              <a:t>avec des </a:t>
            </a:r>
            <a:r>
              <a:rPr lang="fr-FR" b="1" dirty="0" smtClean="0">
                <a:latin typeface="Baskerville Old Face" pitchFamily="18" charset="0"/>
              </a:rPr>
              <a:t>Ondes Lentes</a:t>
            </a:r>
            <a:r>
              <a:rPr lang="fr-FR" dirty="0" smtClean="0">
                <a:latin typeface="Baskerville Old Face" pitchFamily="18" charset="0"/>
              </a:rPr>
              <a:t>, des </a:t>
            </a:r>
            <a:r>
              <a:rPr lang="fr-FR" b="1" dirty="0" smtClean="0">
                <a:latin typeface="Baskerville Old Face" pitchFamily="18" charset="0"/>
              </a:rPr>
              <a:t>Pointes</a:t>
            </a:r>
            <a:r>
              <a:rPr lang="fr-FR" dirty="0" smtClean="0">
                <a:latin typeface="Baskerville Old Face" pitchFamily="18" charset="0"/>
              </a:rPr>
              <a:t> ou </a:t>
            </a:r>
            <a:r>
              <a:rPr lang="fr-FR" b="1" dirty="0" smtClean="0">
                <a:latin typeface="Baskerville Old Face" pitchFamily="18" charset="0"/>
              </a:rPr>
              <a:t>des Pointes Ondes</a:t>
            </a:r>
            <a:r>
              <a:rPr lang="fr-FR" dirty="0" smtClean="0">
                <a:latin typeface="Baskerville Old Face" pitchFamily="18" charset="0"/>
              </a:rPr>
              <a:t>, asynchrones et asymétriques définissant </a:t>
            </a:r>
            <a:r>
              <a:rPr lang="fr-FR" b="1" dirty="0" smtClean="0">
                <a:latin typeface="Baskerville Old Face" pitchFamily="18" charset="0"/>
              </a:rPr>
              <a:t>l’hypsarythmie. </a:t>
            </a:r>
          </a:p>
          <a:p>
            <a:pPr>
              <a:buNone/>
            </a:pPr>
            <a:endParaRPr lang="fr-FR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Lors </a:t>
            </a:r>
            <a:r>
              <a:rPr lang="fr-FR" dirty="0" smtClean="0">
                <a:latin typeface="Baskerville Old Face" pitchFamily="18" charset="0"/>
              </a:rPr>
              <a:t>du spasme, la vidéo-EEG enregistre une </a:t>
            </a:r>
            <a:r>
              <a:rPr lang="fr-FR" b="1" dirty="0" smtClean="0">
                <a:latin typeface="Baskerville Old Face" pitchFamily="18" charset="0"/>
              </a:rPr>
              <a:t>Onde lente généralisée</a:t>
            </a:r>
            <a:r>
              <a:rPr lang="fr-FR" dirty="0" smtClean="0">
                <a:latin typeface="Baskerville Old Face" pitchFamily="18" charset="0"/>
              </a:rPr>
              <a:t> puis </a:t>
            </a:r>
            <a:r>
              <a:rPr lang="fr-FR" b="1" dirty="0" smtClean="0">
                <a:latin typeface="Baskerville Old Face" pitchFamily="18" charset="0"/>
              </a:rPr>
              <a:t>un aplatissement du tracé</a:t>
            </a:r>
            <a:r>
              <a:rPr lang="fr-FR" dirty="0" smtClean="0">
                <a:latin typeface="Baskerville Old Face" pitchFamily="18" charset="0"/>
              </a:rPr>
              <a:t>. </a:t>
            </a: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L’EMG sur les </a:t>
            </a:r>
            <a:r>
              <a:rPr lang="fr-FR" dirty="0" err="1" smtClean="0">
                <a:latin typeface="Baskerville Old Face" pitchFamily="18" charset="0"/>
              </a:rPr>
              <a:t>deltoides</a:t>
            </a:r>
            <a:r>
              <a:rPr lang="fr-FR" dirty="0" smtClean="0">
                <a:latin typeface="Baskerville Old Face" pitchFamily="18" charset="0"/>
              </a:rPr>
              <a:t> enregistre la contracture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musculaire soutenue.</a:t>
            </a: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idx="1"/>
          </p:nvPr>
        </p:nvGraphicFramePr>
        <p:xfrm>
          <a:off x="0" y="285728"/>
          <a:ext cx="9143999" cy="6572272"/>
        </p:xfrm>
        <a:graphic>
          <a:graphicData uri="http://schemas.openxmlformats.org/presentationml/2006/ole">
            <p:oleObj spid="_x0000_s6146" name="Image" r:id="rId3" imgW="9695729" imgH="63663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4572032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Etiologie 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• Il s’agit d’un syndrome le plus souvent </a:t>
            </a:r>
            <a:r>
              <a:rPr lang="fr-FR" b="1" dirty="0" smtClean="0">
                <a:latin typeface="Baskerville Old Face" pitchFamily="18" charset="0"/>
              </a:rPr>
              <a:t>Symptomatique (80% des cas) ou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Cryptogénétique (15% des cas) mais rarement Idiopathique (4-5% des cas).</a:t>
            </a:r>
          </a:p>
          <a:p>
            <a:pPr>
              <a:buNone/>
            </a:pPr>
            <a:endParaRPr lang="fr-FR" b="1" dirty="0" smtClean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Les </a:t>
            </a:r>
            <a:r>
              <a:rPr lang="fr-FR" dirty="0" smtClean="0">
                <a:latin typeface="Baskerville Old Face" pitchFamily="18" charset="0"/>
              </a:rPr>
              <a:t>principales étiologies retrouvées sont :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-Syndromes </a:t>
            </a:r>
            <a:r>
              <a:rPr lang="fr-FR" dirty="0" err="1" smtClean="0">
                <a:latin typeface="Baskerville Old Face" pitchFamily="18" charset="0"/>
              </a:rPr>
              <a:t>Neurocutanés</a:t>
            </a:r>
            <a:r>
              <a:rPr lang="fr-FR" dirty="0" smtClean="0">
                <a:latin typeface="Baskerville Old Face" pitchFamily="18" charset="0"/>
              </a:rPr>
              <a:t> (Maladie de </a:t>
            </a:r>
            <a:r>
              <a:rPr lang="fr-FR" dirty="0" err="1" smtClean="0">
                <a:latin typeface="Baskerville Old Face" pitchFamily="18" charset="0"/>
              </a:rPr>
              <a:t>Bourneville</a:t>
            </a:r>
            <a:r>
              <a:rPr lang="fr-FR" dirty="0" smtClean="0">
                <a:latin typeface="Baskerville Old Face" pitchFamily="18" charset="0"/>
              </a:rPr>
              <a:t> +++)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Malformations cérébrales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Anomalies chromosomiques (T21, délétion1p36,.)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</a:t>
            </a:r>
            <a:r>
              <a:rPr lang="fr-FR" dirty="0" err="1" smtClean="0">
                <a:latin typeface="Baskerville Old Face" pitchFamily="18" charset="0"/>
              </a:rPr>
              <a:t>Anoxo</a:t>
            </a:r>
            <a:r>
              <a:rPr lang="fr-FR" dirty="0" smtClean="0">
                <a:latin typeface="Baskerville Old Face" pitchFamily="18" charset="0"/>
              </a:rPr>
              <a:t>-ischémies périnatale ou post-natale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Hémorragies cérébrales périnatale ou post-natale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Infections prénatales (CMV…) ou postnatale (méningites purulentes, encéphalites….)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Certaines maladies métaboliques (</a:t>
            </a:r>
            <a:r>
              <a:rPr lang="fr-FR" dirty="0" err="1" smtClean="0">
                <a:latin typeface="Baskerville Old Face" pitchFamily="18" charset="0"/>
              </a:rPr>
              <a:t>Pyridoxino</a:t>
            </a:r>
            <a:r>
              <a:rPr lang="fr-FR" dirty="0" smtClean="0">
                <a:latin typeface="Baskerville Old Face" pitchFamily="18" charset="0"/>
              </a:rPr>
              <a:t>-dépendance ….)</a:t>
            </a: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Evolution 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• Le pronostic est </a:t>
            </a:r>
            <a:r>
              <a:rPr lang="fr-FR" dirty="0" smtClean="0">
                <a:latin typeface="Baskerville Old Face" pitchFamily="18" charset="0"/>
              </a:rPr>
              <a:t>réservé </a:t>
            </a:r>
            <a:r>
              <a:rPr lang="fr-FR" dirty="0" smtClean="0">
                <a:latin typeface="Baskerville Old Face" pitchFamily="18" charset="0"/>
              </a:rPr>
              <a:t>avec une évolution 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 – le </a:t>
            </a:r>
            <a:r>
              <a:rPr lang="fr-FR" b="1" dirty="0" smtClean="0">
                <a:latin typeface="Baskerville Old Face" pitchFamily="18" charset="0"/>
              </a:rPr>
              <a:t>plus souvent défavorable</a:t>
            </a:r>
            <a:r>
              <a:rPr lang="fr-FR" dirty="0" smtClean="0">
                <a:latin typeface="Baskerville Old Face" pitchFamily="18" charset="0"/>
              </a:rPr>
              <a:t> : RM &amp; </a:t>
            </a:r>
            <a:r>
              <a:rPr lang="fr-FR" b="1" dirty="0" smtClean="0">
                <a:latin typeface="Baskerville Old Face" pitchFamily="18" charset="0"/>
              </a:rPr>
              <a:t>troubles psychiques fréquents</a:t>
            </a:r>
            <a:r>
              <a:rPr lang="fr-FR" dirty="0" smtClean="0">
                <a:latin typeface="Baskerville Old Face" pitchFamily="18" charset="0"/>
              </a:rPr>
              <a:t>, de modérés à très sévères dans 80% à 90% des cas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– </a:t>
            </a:r>
            <a:r>
              <a:rPr lang="fr-FR" dirty="0" smtClean="0">
                <a:latin typeface="Baskerville Old Face" pitchFamily="18" charset="0"/>
              </a:rPr>
              <a:t>Vers </a:t>
            </a:r>
            <a:r>
              <a:rPr lang="fr-FR" dirty="0" smtClean="0">
                <a:latin typeface="Baskerville Old Face" pitchFamily="18" charset="0"/>
              </a:rPr>
              <a:t>une autre épilepsie dans 60 -70% des cas    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</a:t>
            </a:r>
            <a:r>
              <a:rPr lang="fr-FR" dirty="0" smtClean="0">
                <a:latin typeface="Baskerville Old Face" pitchFamily="18" charset="0"/>
              </a:rPr>
              <a:t> (</a:t>
            </a:r>
            <a:r>
              <a:rPr lang="fr-FR" dirty="0" smtClean="0">
                <a:latin typeface="Baskerville Old Face" pitchFamily="18" charset="0"/>
              </a:rPr>
              <a:t>épilepsie partielle, </a:t>
            </a:r>
            <a:r>
              <a:rPr lang="fr-FR" b="1" dirty="0" smtClean="0">
                <a:latin typeface="Baskerville Old Face" pitchFamily="18" charset="0"/>
              </a:rPr>
              <a:t>Syndrome de Lennox-Gastaut</a:t>
            </a:r>
            <a:r>
              <a:rPr lang="fr-FR" dirty="0" smtClean="0">
                <a:latin typeface="Baskerville Old Face" pitchFamily="18" charset="0"/>
              </a:rPr>
              <a:t>)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• </a:t>
            </a:r>
            <a:r>
              <a:rPr lang="fr-FR" b="1" dirty="0" smtClean="0">
                <a:latin typeface="Baskerville Old Face" pitchFamily="18" charset="0"/>
              </a:rPr>
              <a:t>Traitement 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Il doit être instauré rapidement et fait appel en première intention au </a:t>
            </a:r>
            <a:r>
              <a:rPr lang="fr-FR" b="1" dirty="0" err="1" smtClean="0">
                <a:latin typeface="Baskerville Old Face" pitchFamily="18" charset="0"/>
              </a:rPr>
              <a:t>Vigabatrin</a:t>
            </a:r>
            <a:r>
              <a:rPr lang="fr-FR" b="1" dirty="0" smtClean="0">
                <a:latin typeface="Baskerville Old Face" pitchFamily="18" charset="0"/>
              </a:rPr>
              <a:t> (</a:t>
            </a:r>
            <a:r>
              <a:rPr lang="fr-FR" b="1" dirty="0" err="1" smtClean="0">
                <a:latin typeface="Baskerville Old Face" pitchFamily="18" charset="0"/>
              </a:rPr>
              <a:t>Sabril</a:t>
            </a:r>
            <a:r>
              <a:rPr lang="fr-FR" dirty="0" smtClean="0">
                <a:latin typeface="Baskerville Old Face" pitchFamily="18" charset="0"/>
              </a:rPr>
              <a:t>) puis si échec à </a:t>
            </a:r>
            <a:r>
              <a:rPr lang="fr-FR" b="1" dirty="0" smtClean="0">
                <a:latin typeface="Baskerville Old Face" pitchFamily="18" charset="0"/>
              </a:rPr>
              <a:t>la corticothérapie</a:t>
            </a:r>
            <a:endParaRPr lang="fr-FR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1571612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7030A0"/>
                </a:solidFill>
                <a:latin typeface="Baskerville Old Face" pitchFamily="18" charset="0"/>
              </a:rPr>
              <a:t>EPILEPSIE MYOCLONIQUE SEVERE DU NOURRISSON (ou Syndrome</a:t>
            </a:r>
            <a:br>
              <a:rPr lang="fr-FR" sz="3200" dirty="0" smtClean="0">
                <a:solidFill>
                  <a:srgbClr val="7030A0"/>
                </a:solidFill>
                <a:latin typeface="Baskerville Old Face" pitchFamily="18" charset="0"/>
              </a:rPr>
            </a:br>
            <a:r>
              <a:rPr lang="fr-FR" sz="3200" dirty="0" smtClean="0">
                <a:solidFill>
                  <a:srgbClr val="7030A0"/>
                </a:solidFill>
                <a:latin typeface="Baskerville Old Face" pitchFamily="18" charset="0"/>
              </a:rPr>
              <a:t>de DRAVET)</a:t>
            </a:r>
            <a:endParaRPr lang="fr-FR" sz="3200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006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>
                <a:latin typeface="Baskerville Old Face" pitchFamily="18" charset="0"/>
              </a:rPr>
              <a:t>Il s’agit d’une épilepsie particulièrement sévère du nourrisson, </a:t>
            </a:r>
            <a:r>
              <a:rPr lang="fr-FR" sz="2800" b="1" dirty="0" smtClean="0">
                <a:latin typeface="Baskerville Old Face" pitchFamily="18" charset="0"/>
              </a:rPr>
              <a:t>débutant vers 5 à 6 mois</a:t>
            </a:r>
            <a:r>
              <a:rPr lang="fr-FR" sz="2800" dirty="0" smtClean="0">
                <a:latin typeface="Baskerville Old Face" pitchFamily="18" charset="0"/>
              </a:rPr>
              <a:t>, caractérisée par :</a:t>
            </a:r>
          </a:p>
          <a:p>
            <a:pPr>
              <a:buNone/>
            </a:pPr>
            <a:r>
              <a:rPr lang="fr-FR" sz="2800" dirty="0" smtClean="0">
                <a:latin typeface="Baskerville Old Face" pitchFamily="18" charset="0"/>
              </a:rPr>
              <a:t>• </a:t>
            </a:r>
            <a:r>
              <a:rPr lang="fr-FR" sz="2800" b="1" dirty="0" smtClean="0">
                <a:latin typeface="Baskerville Old Face" pitchFamily="18" charset="0"/>
              </a:rPr>
              <a:t>Crises :</a:t>
            </a:r>
          </a:p>
          <a:p>
            <a:pPr>
              <a:buNone/>
            </a:pPr>
            <a:r>
              <a:rPr lang="fr-FR" sz="2800" dirty="0" smtClean="0">
                <a:latin typeface="Baskerville Old Face" pitchFamily="18" charset="0"/>
              </a:rPr>
              <a:t>– Au début souvent des </a:t>
            </a:r>
            <a:r>
              <a:rPr lang="fr-FR" sz="2800" b="1" dirty="0" smtClean="0">
                <a:latin typeface="Baskerville Old Face" pitchFamily="18" charset="0"/>
              </a:rPr>
              <a:t>états de mal fébriles hémi corporels à bascule</a:t>
            </a:r>
          </a:p>
          <a:p>
            <a:pPr>
              <a:buNone/>
            </a:pPr>
            <a:r>
              <a:rPr lang="fr-FR" sz="2800" dirty="0" smtClean="0">
                <a:latin typeface="Baskerville Old Face" pitchFamily="18" charset="0"/>
              </a:rPr>
              <a:t>– Puis entre </a:t>
            </a:r>
            <a:r>
              <a:rPr lang="fr-FR" sz="2800" b="1" dirty="0" smtClean="0">
                <a:latin typeface="Baskerville Old Face" pitchFamily="18" charset="0"/>
              </a:rPr>
              <a:t>1 et 4 ans </a:t>
            </a:r>
            <a:r>
              <a:rPr lang="fr-FR" sz="2800" dirty="0" smtClean="0">
                <a:latin typeface="Baskerville Old Face" pitchFamily="18" charset="0"/>
              </a:rPr>
              <a:t>différent types de crises : </a:t>
            </a:r>
            <a:endParaRPr lang="fr-FR" sz="2800" dirty="0" smtClean="0">
              <a:latin typeface="Baskerville Old Face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2400" dirty="0" smtClean="0">
                <a:latin typeface="Baskerville Old Face" pitchFamily="18" charset="0"/>
              </a:rPr>
              <a:t>C</a:t>
            </a:r>
            <a:r>
              <a:rPr lang="fr-FR" sz="2400" dirty="0" smtClean="0">
                <a:latin typeface="Baskerville Old Face" pitchFamily="18" charset="0"/>
              </a:rPr>
              <a:t>rises </a:t>
            </a:r>
            <a:r>
              <a:rPr lang="fr-FR" sz="2400" dirty="0" smtClean="0">
                <a:latin typeface="Baskerville Old Face" pitchFamily="18" charset="0"/>
              </a:rPr>
              <a:t>partielles complexes, </a:t>
            </a:r>
            <a:endParaRPr lang="fr-FR" sz="2400" dirty="0" smtClean="0">
              <a:latin typeface="Baskerville Old Face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2400" dirty="0" smtClean="0">
                <a:latin typeface="Baskerville Old Face" pitchFamily="18" charset="0"/>
              </a:rPr>
              <a:t>Absences 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 err="1" smtClean="0">
                <a:latin typeface="Baskerville Old Face" pitchFamily="18" charset="0"/>
              </a:rPr>
              <a:t>M</a:t>
            </a:r>
            <a:r>
              <a:rPr lang="fr-FR" sz="2400" dirty="0" err="1" smtClean="0">
                <a:latin typeface="Baskerville Old Face" pitchFamily="18" charset="0"/>
              </a:rPr>
              <a:t>yoclonies</a:t>
            </a:r>
            <a:r>
              <a:rPr lang="fr-FR" sz="2400" dirty="0" smtClean="0">
                <a:latin typeface="Baskerville Old Face" pitchFamily="18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 smtClean="0">
                <a:latin typeface="Baskerville Old Face" pitchFamily="18" charset="0"/>
              </a:rPr>
              <a:t>Crises </a:t>
            </a:r>
            <a:r>
              <a:rPr lang="fr-FR" sz="2400" dirty="0" smtClean="0">
                <a:latin typeface="Baskerville Old Face" pitchFamily="18" charset="0"/>
              </a:rPr>
              <a:t>généralisées </a:t>
            </a:r>
            <a:r>
              <a:rPr lang="fr-FR" sz="2400" dirty="0" err="1" smtClean="0">
                <a:latin typeface="Baskerville Old Face" pitchFamily="18" charset="0"/>
              </a:rPr>
              <a:t>tonico</a:t>
            </a:r>
            <a:r>
              <a:rPr lang="fr-FR" sz="2400" dirty="0" smtClean="0">
                <a:latin typeface="Baskerville Old Face" pitchFamily="18" charset="0"/>
              </a:rPr>
              <a:t>-cloniques</a:t>
            </a:r>
            <a:endParaRPr lang="fr-FR" sz="2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0"/>
            <a:ext cx="8643998" cy="6858000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800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2800" b="1" dirty="0" smtClean="0">
                <a:latin typeface="Baskerville Old Face" pitchFamily="18" charset="0"/>
              </a:rPr>
              <a:t>Diagnostic :</a:t>
            </a:r>
          </a:p>
          <a:p>
            <a:pPr>
              <a:buNone/>
            </a:pPr>
            <a:r>
              <a:rPr lang="fr-FR" sz="2800" dirty="0" smtClean="0">
                <a:latin typeface="Baskerville Old Face" pitchFamily="18" charset="0"/>
              </a:rPr>
              <a:t>   • Il est clinique évoqué sur des </a:t>
            </a:r>
            <a:r>
              <a:rPr lang="fr-FR" sz="2800" b="1" dirty="0" smtClean="0">
                <a:latin typeface="Baskerville Old Face" pitchFamily="18" charset="0"/>
              </a:rPr>
              <a:t>crises fébriles complexes survenant chez l’enfant de moins de 1 an</a:t>
            </a:r>
          </a:p>
          <a:p>
            <a:pPr>
              <a:buNone/>
            </a:pPr>
            <a:r>
              <a:rPr lang="fr-FR" sz="2800" dirty="0" smtClean="0">
                <a:latin typeface="Baskerville Old Face" pitchFamily="18" charset="0"/>
              </a:rPr>
              <a:t>   • L’EEG est initialement normal puis évolue vers un </a:t>
            </a:r>
            <a:r>
              <a:rPr lang="fr-FR" sz="2800" dirty="0" smtClean="0">
                <a:latin typeface="Baskerville Old Face" pitchFamily="18" charset="0"/>
              </a:rPr>
              <a:t>  </a:t>
            </a:r>
            <a:r>
              <a:rPr lang="fr-FR" sz="2800" b="1" dirty="0" smtClean="0">
                <a:latin typeface="Baskerville Old Face" pitchFamily="18" charset="0"/>
              </a:rPr>
              <a:t>ralentissement </a:t>
            </a:r>
            <a:r>
              <a:rPr lang="fr-FR" sz="2800" b="1" dirty="0" smtClean="0">
                <a:latin typeface="Baskerville Old Face" pitchFamily="18" charset="0"/>
              </a:rPr>
              <a:t>du rythme de fond</a:t>
            </a:r>
          </a:p>
          <a:p>
            <a:pPr>
              <a:buNone/>
            </a:pPr>
            <a:r>
              <a:rPr lang="fr-FR" sz="2800" dirty="0" smtClean="0">
                <a:latin typeface="Baskerville Old Face" pitchFamily="18" charset="0"/>
              </a:rPr>
              <a:t>   • L’imagerie cérébrale est normale au début puis peut révéler </a:t>
            </a:r>
            <a:r>
              <a:rPr lang="fr-FR" sz="2800" b="1" dirty="0" smtClean="0">
                <a:latin typeface="Baskerville Old Face" pitchFamily="18" charset="0"/>
              </a:rPr>
              <a:t>une atrophie modérée du cervelet</a:t>
            </a:r>
          </a:p>
          <a:p>
            <a:pPr>
              <a:buNone/>
            </a:pPr>
            <a:endParaRPr lang="fr-FR" sz="2800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Baskerville Old Face" pitchFamily="18" charset="0"/>
              </a:rPr>
              <a:t>• </a:t>
            </a:r>
            <a:r>
              <a:rPr lang="fr-FR" sz="2800" b="1" dirty="0" smtClean="0">
                <a:latin typeface="Baskerville Old Face" pitchFamily="18" charset="0"/>
              </a:rPr>
              <a:t>Etiologie :</a:t>
            </a:r>
          </a:p>
          <a:p>
            <a:pPr>
              <a:buNone/>
            </a:pPr>
            <a:r>
              <a:rPr lang="fr-FR" sz="2800" dirty="0" smtClean="0">
                <a:latin typeface="Baskerville Old Face" pitchFamily="18" charset="0"/>
              </a:rPr>
              <a:t>   • L’origine de cette épilepsie est </a:t>
            </a:r>
            <a:r>
              <a:rPr lang="fr-FR" sz="2800" b="1" dirty="0" smtClean="0">
                <a:latin typeface="Baskerville Old Face" pitchFamily="18" charset="0"/>
              </a:rPr>
              <a:t>génétique</a:t>
            </a:r>
            <a:r>
              <a:rPr lang="fr-FR" sz="2800" dirty="0" smtClean="0">
                <a:latin typeface="Baskerville Old Face" pitchFamily="18" charset="0"/>
              </a:rPr>
              <a:t> avec une mutation d’un </a:t>
            </a:r>
            <a:r>
              <a:rPr lang="fr-FR" sz="2800" b="1" dirty="0" smtClean="0">
                <a:latin typeface="Baskerville Old Face" pitchFamily="18" charset="0"/>
              </a:rPr>
              <a:t>gène codant pour un canal sodique </a:t>
            </a:r>
            <a:r>
              <a:rPr lang="fr-FR" sz="2800" dirty="0" smtClean="0">
                <a:latin typeface="Baskerville Old Face" pitchFamily="18" charset="0"/>
              </a:rPr>
              <a:t>(</a:t>
            </a:r>
            <a:r>
              <a:rPr lang="fr-FR" sz="2800" b="1" dirty="0" smtClean="0">
                <a:latin typeface="Baskerville Old Face" pitchFamily="18" charset="0"/>
              </a:rPr>
              <a:t>SCNA1</a:t>
            </a:r>
            <a:r>
              <a:rPr lang="fr-FR" sz="2800" dirty="0" smtClean="0">
                <a:latin typeface="Baskerville Old Face" pitchFamily="18" charset="0"/>
              </a:rPr>
              <a:t>) retrouvée chez la plupart des enfants</a:t>
            </a:r>
            <a:endParaRPr lang="fr-FR" sz="28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Evolution 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• Survenue d’un </a:t>
            </a:r>
            <a:r>
              <a:rPr lang="fr-FR" b="1" dirty="0" smtClean="0">
                <a:latin typeface="Baskerville Old Face" pitchFamily="18" charset="0"/>
              </a:rPr>
              <a:t>retard mental associé à des troubles du comportement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• Ataxie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• Epilepsie souvent pharmaco résistante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• Risque de mort subite+++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• </a:t>
            </a:r>
            <a:r>
              <a:rPr lang="fr-FR" b="1" dirty="0" smtClean="0">
                <a:latin typeface="Baskerville Old Face" pitchFamily="18" charset="0"/>
              </a:rPr>
              <a:t>Traitement 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• Nécessite une trithérapie </a:t>
            </a:r>
            <a:r>
              <a:rPr lang="fr-FR" dirty="0" err="1" smtClean="0">
                <a:latin typeface="Baskerville Old Face" pitchFamily="18" charset="0"/>
              </a:rPr>
              <a:t>Valproate</a:t>
            </a:r>
            <a:r>
              <a:rPr lang="fr-FR" dirty="0" smtClean="0">
                <a:latin typeface="Baskerville Old Face" pitchFamily="18" charset="0"/>
              </a:rPr>
              <a:t> de Sodium (</a:t>
            </a:r>
            <a:r>
              <a:rPr lang="fr-FR" dirty="0" err="1" smtClean="0">
                <a:latin typeface="Baskerville Old Face" pitchFamily="18" charset="0"/>
              </a:rPr>
              <a:t>D</a:t>
            </a:r>
            <a:r>
              <a:rPr lang="fr-FR" b="1" dirty="0" err="1" smtClean="0">
                <a:latin typeface="Baskerville Old Face" pitchFamily="18" charset="0"/>
              </a:rPr>
              <a:t>épakine</a:t>
            </a:r>
            <a:r>
              <a:rPr lang="fr-FR" dirty="0" smtClean="0">
                <a:latin typeface="Baskerville Old Face" pitchFamily="18" charset="0"/>
              </a:rPr>
              <a:t>) + </a:t>
            </a:r>
            <a:r>
              <a:rPr lang="fr-FR" dirty="0" err="1" smtClean="0">
                <a:latin typeface="Baskerville Old Face" pitchFamily="18" charset="0"/>
              </a:rPr>
              <a:t>Clobazam</a:t>
            </a:r>
            <a:r>
              <a:rPr lang="fr-FR" dirty="0" smtClean="0">
                <a:latin typeface="Baskerville Old Face" pitchFamily="18" charset="0"/>
              </a:rPr>
              <a:t> (</a:t>
            </a:r>
            <a:r>
              <a:rPr lang="fr-FR" b="1" dirty="0" err="1" smtClean="0">
                <a:latin typeface="Baskerville Old Face" pitchFamily="18" charset="0"/>
              </a:rPr>
              <a:t>Urbanyl</a:t>
            </a:r>
            <a:r>
              <a:rPr lang="fr-FR" b="1" dirty="0" smtClean="0">
                <a:latin typeface="Baskerville Old Face" pitchFamily="18" charset="0"/>
              </a:rPr>
              <a:t>)</a:t>
            </a:r>
            <a:r>
              <a:rPr lang="fr-FR" dirty="0" smtClean="0">
                <a:latin typeface="Baskerville Old Face" pitchFamily="18" charset="0"/>
              </a:rPr>
              <a:t> + </a:t>
            </a:r>
            <a:r>
              <a:rPr lang="fr-FR" dirty="0" err="1" smtClean="0">
                <a:latin typeface="Baskerville Old Face" pitchFamily="18" charset="0"/>
              </a:rPr>
              <a:t>Striripentol</a:t>
            </a:r>
            <a:r>
              <a:rPr lang="fr-FR" dirty="0" smtClean="0">
                <a:latin typeface="Baskerville Old Face" pitchFamily="18" charset="0"/>
              </a:rPr>
              <a:t> (</a:t>
            </a:r>
            <a:r>
              <a:rPr lang="fr-FR" b="1" dirty="0" err="1" smtClean="0">
                <a:latin typeface="Baskerville Old Face" pitchFamily="18" charset="0"/>
              </a:rPr>
              <a:t>Diacomit</a:t>
            </a:r>
            <a:r>
              <a:rPr lang="fr-FR" dirty="0" smtClean="0">
                <a:latin typeface="Baskerville Old Face" pitchFamily="18" charset="0"/>
              </a:rPr>
              <a:t>)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• Le but du </a:t>
            </a:r>
            <a:r>
              <a:rPr lang="fr-FR" b="1" dirty="0" err="1" smtClean="0">
                <a:latin typeface="Baskerville Old Face" pitchFamily="18" charset="0"/>
              </a:rPr>
              <a:t>Stiripentol</a:t>
            </a:r>
            <a:r>
              <a:rPr lang="fr-FR" b="1" dirty="0" smtClean="0">
                <a:latin typeface="Baskerville Old Face" pitchFamily="18" charset="0"/>
              </a:rPr>
              <a:t> </a:t>
            </a:r>
            <a:r>
              <a:rPr lang="fr-FR" dirty="0" smtClean="0">
                <a:latin typeface="Baskerville Old Face" pitchFamily="18" charset="0"/>
              </a:rPr>
              <a:t>est de prévenir la survenue des états </a:t>
            </a:r>
            <a:r>
              <a:rPr lang="fr-FR" dirty="0" smtClean="0"/>
              <a:t>de mal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976" y="2285992"/>
            <a:ext cx="6858048" cy="13573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9600" b="1" dirty="0" smtClean="0">
                <a:solidFill>
                  <a:srgbClr val="FF0000"/>
                </a:solidFill>
                <a:latin typeface="Baskerville Old Face" pitchFamily="18" charset="0"/>
              </a:rPr>
              <a:t>Définitions</a:t>
            </a:r>
            <a:endParaRPr lang="fr-FR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Baskerville Old Face" pitchFamily="18" charset="0"/>
              </a:rPr>
              <a:t>EPILEPSIE ABSENCE DE L’ENFANT (EAE)</a:t>
            </a:r>
            <a:endParaRPr lang="fr-FR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Il s’agit d’une </a:t>
            </a:r>
            <a:r>
              <a:rPr lang="fr-FR" b="1" dirty="0" smtClean="0">
                <a:latin typeface="Baskerville Old Face" pitchFamily="18" charset="0"/>
              </a:rPr>
              <a:t>épilepsie idiopathique </a:t>
            </a:r>
            <a:r>
              <a:rPr lang="fr-FR" dirty="0" smtClean="0">
                <a:latin typeface="Baskerville Old Face" pitchFamily="18" charset="0"/>
              </a:rPr>
              <a:t>débutant entre </a:t>
            </a:r>
            <a:r>
              <a:rPr lang="fr-FR" b="1" dirty="0" smtClean="0">
                <a:latin typeface="Baskerville Old Face" pitchFamily="18" charset="0"/>
              </a:rPr>
              <a:t>4 à 10 ans,</a:t>
            </a:r>
            <a:r>
              <a:rPr lang="fr-FR" dirty="0" smtClean="0">
                <a:latin typeface="Baskerville Old Face" pitchFamily="18" charset="0"/>
              </a:rPr>
              <a:t> survenant chez </a:t>
            </a:r>
            <a:r>
              <a:rPr lang="fr-FR" dirty="0" smtClean="0">
                <a:latin typeface="Baskerville Old Face" pitchFamily="18" charset="0"/>
              </a:rPr>
              <a:t>des enfants </a:t>
            </a:r>
            <a:r>
              <a:rPr lang="fr-FR" dirty="0" smtClean="0">
                <a:latin typeface="Baskerville Old Face" pitchFamily="18" charset="0"/>
              </a:rPr>
              <a:t>présentant un développement et un examen neurologique normaux.</a:t>
            </a: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• </a:t>
            </a:r>
            <a:r>
              <a:rPr lang="fr-FR" b="1" dirty="0" smtClean="0">
                <a:latin typeface="Baskerville Old Face" pitchFamily="18" charset="0"/>
              </a:rPr>
              <a:t>Crises 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Il s’agit </a:t>
            </a:r>
            <a:r>
              <a:rPr lang="fr-FR" b="1" dirty="0" smtClean="0">
                <a:latin typeface="Baskerville Old Face" pitchFamily="18" charset="0"/>
              </a:rPr>
              <a:t>d’absences fréquentes</a:t>
            </a:r>
            <a:r>
              <a:rPr lang="fr-FR" dirty="0" smtClean="0">
                <a:latin typeface="Baskerville Old Face" pitchFamily="18" charset="0"/>
              </a:rPr>
              <a:t>, </a:t>
            </a:r>
            <a:r>
              <a:rPr lang="fr-FR" b="1" dirty="0" smtClean="0">
                <a:latin typeface="Baskerville Old Face" pitchFamily="18" charset="0"/>
              </a:rPr>
              <a:t>courtes de 4 à 20 sec</a:t>
            </a:r>
            <a:r>
              <a:rPr lang="fr-FR" dirty="0" smtClean="0">
                <a:latin typeface="Baskerville Old Face" pitchFamily="18" charset="0"/>
              </a:rPr>
              <a:t>, avec perte de conscience brusque et complète. Des automatismes moteurs sont fréquents </a:t>
            </a:r>
            <a:r>
              <a:rPr lang="fr-FR" dirty="0" smtClean="0">
                <a:latin typeface="Baskerville Old Face" pitchFamily="18" charset="0"/>
              </a:rPr>
              <a:t>sans signification </a:t>
            </a:r>
            <a:r>
              <a:rPr lang="fr-FR" dirty="0" smtClean="0">
                <a:latin typeface="Baskerville Old Face" pitchFamily="18" charset="0"/>
              </a:rPr>
              <a:t>pronostique</a:t>
            </a: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l’EEG (EEG critique) une décharge de PO bilatérale, symétrique et synchrone à 3 cycles/sec. L’EEG peut être sensibilisé par une épreuve d’hyperpnée.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• L’EEG inter critique montre un rythme de fond normal pour l’âge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• Il n’y a généralement pas d’indication à réaliser une imagerie cérébrale lorsque le tableau est typique</a:t>
            </a: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Evolution 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• Bénigne dans la majorité des cas avec une guérison avant la puberté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• Parfois survenue de crises généralisées </a:t>
            </a:r>
            <a:r>
              <a:rPr lang="fr-FR" dirty="0" err="1" smtClean="0">
                <a:latin typeface="Baskerville Old Face" pitchFamily="18" charset="0"/>
              </a:rPr>
              <a:t>tonico</a:t>
            </a:r>
            <a:r>
              <a:rPr lang="fr-FR" dirty="0" smtClean="0">
                <a:latin typeface="Baskerville Old Face" pitchFamily="18" charset="0"/>
              </a:rPr>
              <a:t>-cloniques surtout si les absences ont débuté après 8 ans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• Retentissement cognitif possible notamment avec difficultés attentionnelles et difficultés scolaires à dépister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• </a:t>
            </a:r>
            <a:r>
              <a:rPr lang="fr-FR" b="1" dirty="0" smtClean="0">
                <a:latin typeface="Baskerville Old Face" pitchFamily="18" charset="0"/>
              </a:rPr>
              <a:t>Traitement 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En première intention le </a:t>
            </a:r>
            <a:r>
              <a:rPr lang="fr-FR" dirty="0" err="1" smtClean="0">
                <a:latin typeface="Baskerville Old Face" pitchFamily="18" charset="0"/>
              </a:rPr>
              <a:t>Valproate</a:t>
            </a:r>
            <a:r>
              <a:rPr lang="fr-FR" dirty="0" smtClean="0">
                <a:latin typeface="Baskerville Old Face" pitchFamily="18" charset="0"/>
              </a:rPr>
              <a:t> de Sodium (</a:t>
            </a:r>
            <a:r>
              <a:rPr lang="fr-FR" dirty="0" err="1" smtClean="0">
                <a:latin typeface="Baskerville Old Face" pitchFamily="18" charset="0"/>
              </a:rPr>
              <a:t>Dépakine</a:t>
            </a:r>
            <a:r>
              <a:rPr lang="fr-FR" dirty="0" smtClean="0">
                <a:latin typeface="Baskerville Old Face" pitchFamily="18" charset="0"/>
              </a:rPr>
              <a:t>) puis la </a:t>
            </a:r>
            <a:r>
              <a:rPr lang="fr-FR" dirty="0" err="1" smtClean="0">
                <a:latin typeface="Baskerville Old Face" pitchFamily="18" charset="0"/>
              </a:rPr>
              <a:t>Lamotrigine</a:t>
            </a:r>
            <a:r>
              <a:rPr lang="fr-FR" dirty="0" smtClean="0">
                <a:latin typeface="Baskerville Old Face" pitchFamily="18" charset="0"/>
              </a:rPr>
              <a:t> (</a:t>
            </a:r>
            <a:r>
              <a:rPr lang="fr-FR" dirty="0" err="1" smtClean="0">
                <a:latin typeface="Baskerville Old Face" pitchFamily="18" charset="0"/>
              </a:rPr>
              <a:t>Lamictal</a:t>
            </a:r>
            <a:r>
              <a:rPr lang="fr-FR" dirty="0" smtClean="0">
                <a:latin typeface="Baskerville Old Face" pitchFamily="18" charset="0"/>
              </a:rPr>
              <a:t>) si </a:t>
            </a:r>
            <a:r>
              <a:rPr lang="fr-FR" dirty="0" smtClean="0">
                <a:latin typeface="Baskerville Old Face" pitchFamily="18" charset="0"/>
              </a:rPr>
              <a:t>échec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</a:t>
            </a:r>
            <a:r>
              <a:rPr lang="fr-FR" dirty="0" err="1" smtClean="0">
                <a:latin typeface="Baskerville Old Face" pitchFamily="18" charset="0"/>
              </a:rPr>
              <a:t>Ethosuximide</a:t>
            </a:r>
            <a:r>
              <a:rPr lang="fr-FR" dirty="0" smtClean="0">
                <a:latin typeface="Baskerville Old Face" pitchFamily="18" charset="0"/>
              </a:rPr>
              <a:t> (</a:t>
            </a:r>
            <a:r>
              <a:rPr lang="fr-FR" dirty="0" err="1" smtClean="0">
                <a:latin typeface="Baskerville Old Face" pitchFamily="18" charset="0"/>
              </a:rPr>
              <a:t>Zarontin</a:t>
            </a:r>
            <a:r>
              <a:rPr lang="fr-FR" dirty="0" smtClean="0">
                <a:latin typeface="Baskerville Old Face" pitchFamily="18" charset="0"/>
              </a:rPr>
              <a:t>)</a:t>
            </a: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Syndrome de Lennox-Gastaut</a:t>
            </a:r>
            <a:endParaRPr lang="fr-FR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Âge préscolaire : 1 à 8 ans</a:t>
            </a:r>
            <a:r>
              <a:rPr lang="fr-FR" dirty="0" smtClean="0">
                <a:latin typeface="Baskerville Old Face" pitchFamily="18" charset="0"/>
              </a:rPr>
              <a:t>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Les crises sont polymorphes associant :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– crises toniques axiales ;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– crises atoniques avec chute traumatisante ;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– absences atypiques.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Ralentissement psychomoteur.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EEG : pointes-ondes lentes généralisées (fréquence &lt; 3 Hz) sur </a:t>
            </a:r>
            <a:r>
              <a:rPr lang="fr-FR" b="1" dirty="0" smtClean="0">
                <a:latin typeface="Baskerville Old Face" pitchFamily="18" charset="0"/>
              </a:rPr>
              <a:t>un tracé de fond ralenti </a:t>
            </a:r>
            <a:r>
              <a:rPr lang="fr-FR" dirty="0" smtClean="0">
                <a:latin typeface="Baskerville Old Face" pitchFamily="18" charset="0"/>
              </a:rPr>
              <a:t>et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comportant </a:t>
            </a:r>
            <a:r>
              <a:rPr lang="fr-FR" b="1" dirty="0" smtClean="0">
                <a:latin typeface="Baskerville Old Face" pitchFamily="18" charset="0"/>
              </a:rPr>
              <a:t>des décharges rapides au cours du sommeil</a:t>
            </a:r>
            <a:r>
              <a:rPr lang="fr-FR" b="1" dirty="0" smtClean="0"/>
              <a:t>.</a:t>
            </a:r>
            <a:endParaRPr lang="fr-FR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Syndrome de Landau-</a:t>
            </a:r>
            <a:r>
              <a:rPr lang="fr-FR" b="1" dirty="0" err="1" smtClean="0">
                <a:solidFill>
                  <a:srgbClr val="7030A0"/>
                </a:solidFill>
                <a:latin typeface="Baskerville Old Face" pitchFamily="18" charset="0"/>
              </a:rPr>
              <a:t>Kleffner</a:t>
            </a:r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 (aphasie acquise épileptique</a:t>
            </a:r>
            <a:r>
              <a:rPr lang="fr-FR" b="1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Propre à l’enfant, </a:t>
            </a:r>
            <a:r>
              <a:rPr lang="fr-FR" b="1" dirty="0" smtClean="0">
                <a:latin typeface="Baskerville Old Face" pitchFamily="18" charset="0"/>
              </a:rPr>
              <a:t>après 4 ans</a:t>
            </a:r>
            <a:r>
              <a:rPr lang="fr-FR" dirty="0" smtClean="0">
                <a:latin typeface="Baskerville Old Face" pitchFamily="18" charset="0"/>
              </a:rPr>
              <a:t>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Crises </a:t>
            </a:r>
            <a:r>
              <a:rPr lang="fr-FR" dirty="0" err="1" smtClean="0">
                <a:latin typeface="Baskerville Old Face" pitchFamily="18" charset="0"/>
              </a:rPr>
              <a:t>tonicocloniques</a:t>
            </a:r>
            <a:r>
              <a:rPr lang="fr-FR" dirty="0" smtClean="0">
                <a:latin typeface="Baskerville Old Face" pitchFamily="18" charset="0"/>
              </a:rPr>
              <a:t> ; disparaissent à la puberté.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</a:t>
            </a:r>
            <a:r>
              <a:rPr lang="fr-FR" b="1" dirty="0" smtClean="0">
                <a:latin typeface="Baskerville Old Face" pitchFamily="18" charset="0"/>
              </a:rPr>
              <a:t>Aphasie acquise</a:t>
            </a:r>
            <a:r>
              <a:rPr lang="fr-FR" dirty="0" smtClean="0">
                <a:latin typeface="Baskerville Old Face" pitchFamily="18" charset="0"/>
              </a:rPr>
              <a:t>, caractérisée par une agnosie auditive.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</a:t>
            </a:r>
            <a:r>
              <a:rPr lang="fr-FR" b="1" dirty="0" smtClean="0">
                <a:latin typeface="Baskerville Old Face" pitchFamily="18" charset="0"/>
              </a:rPr>
              <a:t>Pas de détérioration intellectuelle</a:t>
            </a:r>
            <a:r>
              <a:rPr lang="fr-FR" dirty="0" smtClean="0">
                <a:latin typeface="Baskerville Old Face" pitchFamily="18" charset="0"/>
              </a:rPr>
              <a:t>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À l’EEG : </a:t>
            </a:r>
            <a:r>
              <a:rPr lang="fr-FR" b="1" dirty="0" smtClean="0">
                <a:latin typeface="Baskerville Old Face" pitchFamily="18" charset="0"/>
              </a:rPr>
              <a:t>pointes-ondes </a:t>
            </a:r>
            <a:r>
              <a:rPr lang="fr-FR" b="1" dirty="0" err="1" smtClean="0">
                <a:latin typeface="Baskerville Old Face" pitchFamily="18" charset="0"/>
              </a:rPr>
              <a:t>temporo</a:t>
            </a:r>
            <a:r>
              <a:rPr lang="fr-FR" b="1" dirty="0" smtClean="0">
                <a:latin typeface="Baskerville Old Face" pitchFamily="18" charset="0"/>
              </a:rPr>
              <a:t>-pariétales</a:t>
            </a:r>
            <a:r>
              <a:rPr lang="fr-FR" dirty="0" smtClean="0">
                <a:latin typeface="Baskerville Old Face" pitchFamily="18" charset="0"/>
              </a:rPr>
              <a:t>.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● Traitement : corticoïdes.</a:t>
            </a:r>
            <a:endParaRPr lang="fr-FR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Épilepsies partielles bénignes de l’enfant</a:t>
            </a:r>
            <a:endParaRPr lang="fr-FR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La plus fréquente </a:t>
            </a:r>
            <a:r>
              <a:rPr lang="fr-FR" b="1" dirty="0" smtClean="0">
                <a:solidFill>
                  <a:srgbClr val="92D050"/>
                </a:solidFill>
                <a:latin typeface="Baskerville Old Face" pitchFamily="18" charset="0"/>
              </a:rPr>
              <a:t>est l’épilepsie à paroxysmes </a:t>
            </a:r>
            <a:r>
              <a:rPr lang="fr-FR" b="1" dirty="0" err="1" smtClean="0">
                <a:solidFill>
                  <a:srgbClr val="92D050"/>
                </a:solidFill>
                <a:latin typeface="Baskerville Old Face" pitchFamily="18" charset="0"/>
              </a:rPr>
              <a:t>rolandiques</a:t>
            </a:r>
            <a:r>
              <a:rPr lang="fr-FR" b="1" dirty="0" smtClean="0">
                <a:solidFill>
                  <a:srgbClr val="92D050"/>
                </a:solidFill>
                <a:latin typeface="Baskerville Old Face" pitchFamily="18" charset="0"/>
              </a:rPr>
              <a:t> </a:t>
            </a:r>
            <a:r>
              <a:rPr lang="fr-FR" dirty="0" smtClean="0">
                <a:latin typeface="Baskerville Old Face" pitchFamily="18" charset="0"/>
              </a:rPr>
              <a:t>(ou </a:t>
            </a:r>
            <a:r>
              <a:rPr lang="fr-FR" dirty="0" err="1" smtClean="0">
                <a:latin typeface="Baskerville Old Face" pitchFamily="18" charset="0"/>
              </a:rPr>
              <a:t>centro</a:t>
            </a:r>
            <a:r>
              <a:rPr lang="fr-FR" dirty="0" smtClean="0">
                <a:latin typeface="Baskerville Old Face" pitchFamily="18" charset="0"/>
              </a:rPr>
              <a:t>-temporaux) :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– </a:t>
            </a:r>
            <a:r>
              <a:rPr lang="fr-FR" dirty="0" smtClean="0">
                <a:latin typeface="Baskerville Old Face" pitchFamily="18" charset="0"/>
              </a:rPr>
              <a:t>à prédominance masculine ;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débute entre </a:t>
            </a:r>
            <a:r>
              <a:rPr lang="fr-FR" b="1" dirty="0" smtClean="0">
                <a:latin typeface="Baskerville Old Face" pitchFamily="18" charset="0"/>
              </a:rPr>
              <a:t>3 et 13 ans </a:t>
            </a:r>
            <a:r>
              <a:rPr lang="fr-FR" dirty="0" smtClean="0">
                <a:latin typeface="Baskerville Old Face" pitchFamily="18" charset="0"/>
              </a:rPr>
              <a:t>; </a:t>
            </a:r>
            <a:r>
              <a:rPr lang="fr-FR" b="1" dirty="0" smtClean="0">
                <a:latin typeface="Baskerville Old Face" pitchFamily="18" charset="0"/>
              </a:rPr>
              <a:t>d’excellent pronostic </a:t>
            </a:r>
            <a:r>
              <a:rPr lang="fr-FR" dirty="0" smtClean="0">
                <a:latin typeface="Baskerville Old Face" pitchFamily="18" charset="0"/>
              </a:rPr>
              <a:t>;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crises motrices hémifaciales, pouvant s’étendre au membre supérieur homolatéral avec souvent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une </a:t>
            </a:r>
            <a:r>
              <a:rPr lang="fr-FR" dirty="0" smtClean="0">
                <a:latin typeface="Baskerville Old Face" pitchFamily="18" charset="0"/>
              </a:rPr>
              <a:t>atteinte des muscles </a:t>
            </a:r>
            <a:r>
              <a:rPr lang="fr-FR" dirty="0" err="1" smtClean="0">
                <a:latin typeface="Baskerville Old Face" pitchFamily="18" charset="0"/>
              </a:rPr>
              <a:t>pharyngo</a:t>
            </a:r>
            <a:r>
              <a:rPr lang="fr-FR" dirty="0" smtClean="0">
                <a:latin typeface="Baskerville Old Face" pitchFamily="18" charset="0"/>
              </a:rPr>
              <a:t>-laryngés (anarthrie), </a:t>
            </a:r>
            <a:r>
              <a:rPr lang="fr-FR" b="1" dirty="0" smtClean="0">
                <a:latin typeface="Baskerville Old Face" pitchFamily="18" charset="0"/>
              </a:rPr>
              <a:t>survenant surtout la nuit </a:t>
            </a:r>
            <a:r>
              <a:rPr lang="fr-FR" dirty="0" smtClean="0">
                <a:latin typeface="Baskerville Old Face" pitchFamily="18" charset="0"/>
              </a:rPr>
              <a:t>;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– EEG : confirme le diagnostic montrant des pointes </a:t>
            </a:r>
            <a:r>
              <a:rPr lang="fr-FR" b="1" dirty="0" smtClean="0">
                <a:latin typeface="Baskerville Old Face" pitchFamily="18" charset="0"/>
              </a:rPr>
              <a:t>amples </a:t>
            </a:r>
            <a:r>
              <a:rPr lang="fr-FR" b="1" dirty="0" err="1" smtClean="0">
                <a:latin typeface="Baskerville Old Face" pitchFamily="18" charset="0"/>
              </a:rPr>
              <a:t>centro</a:t>
            </a:r>
            <a:r>
              <a:rPr lang="fr-FR" b="1" dirty="0" smtClean="0">
                <a:latin typeface="Baskerville Old Face" pitchFamily="18" charset="0"/>
              </a:rPr>
              <a:t>-temporales</a:t>
            </a:r>
            <a:r>
              <a:rPr lang="fr-FR" dirty="0" smtClean="0">
                <a:latin typeface="Baskerville Old Face" pitchFamily="18" charset="0"/>
              </a:rPr>
              <a:t>, activées </a:t>
            </a:r>
            <a:r>
              <a:rPr lang="fr-FR" dirty="0" smtClean="0">
                <a:latin typeface="Baskerville Old Face" pitchFamily="18" charset="0"/>
              </a:rPr>
              <a:t>par le </a:t>
            </a:r>
            <a:r>
              <a:rPr lang="fr-FR" dirty="0" smtClean="0">
                <a:latin typeface="Baskerville Old Face" pitchFamily="18" charset="0"/>
              </a:rPr>
              <a:t>sommeil, pouvant passer d’un hémisphère à l’autre ;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– excellent pronostic : guérison presque constante vers 15-16 ans.</a:t>
            </a:r>
            <a:endParaRPr lang="fr-FR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Syndrome de </a:t>
            </a:r>
            <a:r>
              <a:rPr lang="fr-FR" b="1" dirty="0" err="1" smtClean="0">
                <a:solidFill>
                  <a:srgbClr val="7030A0"/>
                </a:solidFill>
                <a:latin typeface="Baskerville Old Face" pitchFamily="18" charset="0"/>
              </a:rPr>
              <a:t>Kojewnikoff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Forme rare </a:t>
            </a:r>
            <a:r>
              <a:rPr lang="fr-FR" b="1" dirty="0" smtClean="0">
                <a:latin typeface="Baskerville Old Face" pitchFamily="18" charset="0"/>
              </a:rPr>
              <a:t>d’épilepsie partielle continue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Deux types 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a) Dû à l’encéphalite focale de l’enfance (</a:t>
            </a:r>
            <a:r>
              <a:rPr lang="fr-FR" b="1" dirty="0" smtClean="0">
                <a:latin typeface="Baskerville Old Face" pitchFamily="18" charset="0"/>
              </a:rPr>
              <a:t>encéphalite de Rasmussen</a:t>
            </a:r>
            <a:r>
              <a:rPr lang="fr-FR" dirty="0" smtClean="0">
                <a:latin typeface="Baskerville Old Face" pitchFamily="18" charset="0"/>
              </a:rPr>
              <a:t>)</a:t>
            </a: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b) Dû à une lésion </a:t>
            </a:r>
            <a:r>
              <a:rPr lang="fr-FR" dirty="0" err="1" smtClean="0">
                <a:latin typeface="Baskerville Old Face" pitchFamily="18" charset="0"/>
              </a:rPr>
              <a:t>épileptogène</a:t>
            </a:r>
            <a:r>
              <a:rPr lang="fr-FR" dirty="0" smtClean="0">
                <a:latin typeface="Baskerville Old Face" pitchFamily="18" charset="0"/>
              </a:rPr>
              <a:t> (tumorale, vasculaire) du cortex </a:t>
            </a:r>
            <a:r>
              <a:rPr lang="fr-FR" dirty="0" err="1" smtClean="0">
                <a:latin typeface="Baskerville Old Face" pitchFamily="18" charset="0"/>
              </a:rPr>
              <a:t>rolandique</a:t>
            </a:r>
            <a:r>
              <a:rPr lang="fr-FR" dirty="0" smtClean="0">
                <a:latin typeface="Baskerville Old Face" pitchFamily="18" charset="0"/>
              </a:rPr>
              <a:t> moteur, frontale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</a:t>
            </a:r>
            <a:r>
              <a:rPr lang="fr-FR" dirty="0" smtClean="0">
                <a:latin typeface="Baskerville Old Face" pitchFamily="18" charset="0"/>
              </a:rPr>
              <a:t>   </a:t>
            </a:r>
            <a:r>
              <a:rPr lang="fr-FR" dirty="0" smtClean="0">
                <a:latin typeface="Baskerville Old Face" pitchFamily="18" charset="0"/>
              </a:rPr>
              <a:t>ascendante</a:t>
            </a:r>
            <a:r>
              <a:rPr lang="fr-FR" dirty="0" smtClean="0">
                <a:latin typeface="Baskerville Old Face" pitchFamily="18" charset="0"/>
              </a:rPr>
              <a:t>. </a:t>
            </a: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</a:t>
            </a:r>
            <a:r>
              <a:rPr lang="fr-FR" dirty="0" smtClean="0">
                <a:latin typeface="Baskerville Old Face" pitchFamily="18" charset="0"/>
              </a:rPr>
              <a:t>   </a:t>
            </a:r>
            <a:r>
              <a:rPr lang="fr-FR" dirty="0" smtClean="0">
                <a:latin typeface="Baskerville Old Face" pitchFamily="18" charset="0"/>
              </a:rPr>
              <a:t>Crises </a:t>
            </a:r>
            <a:r>
              <a:rPr lang="fr-FR" dirty="0" smtClean="0">
                <a:latin typeface="Baskerville Old Face" pitchFamily="18" charset="0"/>
              </a:rPr>
              <a:t>partielles motrices continues suivies de </a:t>
            </a:r>
            <a:r>
              <a:rPr lang="fr-FR" dirty="0" err="1" smtClean="0">
                <a:latin typeface="Baskerville Old Face" pitchFamily="18" charset="0"/>
              </a:rPr>
              <a:t>myoclonies</a:t>
            </a:r>
            <a:r>
              <a:rPr lang="fr-FR" dirty="0" smtClean="0">
                <a:latin typeface="Baskerville Old Face" pitchFamily="18" charset="0"/>
              </a:rPr>
              <a:t> dans le même territoire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</a:t>
            </a:r>
            <a:r>
              <a:rPr lang="fr-FR" dirty="0" smtClean="0">
                <a:latin typeface="Baskerville Old Face" pitchFamily="18" charset="0"/>
              </a:rPr>
              <a:t>   T</a:t>
            </a:r>
            <a:r>
              <a:rPr lang="fr-FR" dirty="0" smtClean="0">
                <a:latin typeface="Baskerville Old Face" pitchFamily="18" charset="0"/>
              </a:rPr>
              <a:t>ouche </a:t>
            </a:r>
            <a:r>
              <a:rPr lang="fr-FR" dirty="0" smtClean="0">
                <a:latin typeface="Baskerville Old Face" pitchFamily="18" charset="0"/>
              </a:rPr>
              <a:t>aussi bien l’enfant que </a:t>
            </a:r>
            <a:r>
              <a:rPr lang="fr-FR" dirty="0" smtClean="0">
                <a:latin typeface="Baskerville Old Face" pitchFamily="18" charset="0"/>
              </a:rPr>
              <a:t>l’adulte</a:t>
            </a: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Convulsions fébriles (ou </a:t>
            </a:r>
            <a:r>
              <a:rPr lang="fr-FR" b="1" dirty="0" err="1" smtClean="0">
                <a:solidFill>
                  <a:srgbClr val="7030A0"/>
                </a:solidFill>
                <a:latin typeface="Baskerville Old Face" pitchFamily="18" charset="0"/>
              </a:rPr>
              <a:t>hyperpyrétiques</a:t>
            </a:r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)</a:t>
            </a:r>
            <a:endParaRPr lang="fr-FR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Au cours des </a:t>
            </a:r>
            <a:r>
              <a:rPr lang="fr-FR" b="1" dirty="0" smtClean="0">
                <a:latin typeface="Baskerville Old Face" pitchFamily="18" charset="0"/>
              </a:rPr>
              <a:t>cinq premières années </a:t>
            </a:r>
            <a:r>
              <a:rPr lang="fr-FR" dirty="0" smtClean="0">
                <a:latin typeface="Baskerville Old Face" pitchFamily="18" charset="0"/>
              </a:rPr>
              <a:t>(première cause d’épilepsie à cet âge).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Prédisposition génétique.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Surviennent lors des affections fébriles </a:t>
            </a:r>
            <a:r>
              <a:rPr lang="fr-FR" dirty="0" err="1" smtClean="0">
                <a:latin typeface="Baskerville Old Face" pitchFamily="18" charset="0"/>
              </a:rPr>
              <a:t>extracérébrales</a:t>
            </a:r>
            <a:r>
              <a:rPr lang="fr-FR" dirty="0" smtClean="0">
                <a:latin typeface="Baskerville Old Face" pitchFamily="18" charset="0"/>
              </a:rPr>
              <a:t> (ORL, broncho-pulmonaires, éruptions fébriles), sans rapport avec une lésion cérébrale ni avec un trouble métabolique.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Deux formes :</a:t>
            </a: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Baskerville Old Face" pitchFamily="18" charset="0"/>
              </a:rPr>
              <a:t>Deux </a:t>
            </a:r>
            <a:r>
              <a:rPr lang="fr-FR" dirty="0" smtClean="0">
                <a:latin typeface="Baskerville Old Face" pitchFamily="18" charset="0"/>
              </a:rPr>
              <a:t>formes: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1– </a:t>
            </a:r>
            <a:r>
              <a:rPr lang="fr-FR" b="1" dirty="0" smtClean="0">
                <a:latin typeface="Baskerville Old Face" pitchFamily="18" charset="0"/>
              </a:rPr>
              <a:t>convulsions fébriles simples (85 % des cas) 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* crises généralisées </a:t>
            </a:r>
            <a:r>
              <a:rPr lang="fr-FR" dirty="0" err="1" smtClean="0">
                <a:latin typeface="Baskerville Old Face" pitchFamily="18" charset="0"/>
              </a:rPr>
              <a:t>tonicocloniques</a:t>
            </a:r>
            <a:r>
              <a:rPr lang="fr-FR" dirty="0" smtClean="0">
                <a:latin typeface="Baskerville Old Face" pitchFamily="18" charset="0"/>
              </a:rPr>
              <a:t> ;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* brèves, </a:t>
            </a:r>
            <a:r>
              <a:rPr lang="fr-FR" b="1" dirty="0" smtClean="0">
                <a:latin typeface="Baskerville Old Face" pitchFamily="18" charset="0"/>
              </a:rPr>
              <a:t>&lt; 2 minutes </a:t>
            </a:r>
            <a:r>
              <a:rPr lang="fr-FR" dirty="0" smtClean="0">
                <a:latin typeface="Baskerville Old Face" pitchFamily="18" charset="0"/>
              </a:rPr>
              <a:t>;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* </a:t>
            </a:r>
            <a:r>
              <a:rPr lang="fr-FR" dirty="0" smtClean="0">
                <a:latin typeface="Baskerville Old Face" pitchFamily="18" charset="0"/>
              </a:rPr>
              <a:t>Enfants </a:t>
            </a:r>
            <a:r>
              <a:rPr lang="fr-FR" dirty="0" smtClean="0">
                <a:latin typeface="Baskerville Old Face" pitchFamily="18" charset="0"/>
              </a:rPr>
              <a:t>normaux sans antécédents   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   épileptiques personnels ni familiaux ;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* </a:t>
            </a:r>
            <a:r>
              <a:rPr lang="fr-FR" dirty="0" smtClean="0">
                <a:latin typeface="Baskerville Old Face" pitchFamily="18" charset="0"/>
              </a:rPr>
              <a:t>Excellent </a:t>
            </a:r>
            <a:r>
              <a:rPr lang="fr-FR" dirty="0" smtClean="0">
                <a:latin typeface="Baskerville Old Face" pitchFamily="18" charset="0"/>
              </a:rPr>
              <a:t>pronostic ;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* </a:t>
            </a:r>
            <a:r>
              <a:rPr lang="fr-FR" dirty="0" smtClean="0">
                <a:latin typeface="Baskerville Old Face" pitchFamily="18" charset="0"/>
              </a:rPr>
              <a:t>Le </a:t>
            </a:r>
            <a:r>
              <a:rPr lang="fr-FR" dirty="0" smtClean="0">
                <a:latin typeface="Baskerville Old Face" pitchFamily="18" charset="0"/>
              </a:rPr>
              <a:t>traitement antipyrétique seul est souvent suffisant.</a:t>
            </a: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2– </a:t>
            </a:r>
            <a:r>
              <a:rPr lang="fr-FR" b="1" dirty="0" smtClean="0">
                <a:latin typeface="Baskerville Old Face" pitchFamily="18" charset="0"/>
              </a:rPr>
              <a:t>convulsions fébriles compliquées (15 % des cas) 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* </a:t>
            </a:r>
            <a:r>
              <a:rPr lang="fr-FR" b="1" dirty="0" smtClean="0">
                <a:latin typeface="Baskerville Old Face" pitchFamily="18" charset="0"/>
              </a:rPr>
              <a:t>crises prolongées, &gt; 15 minutes </a:t>
            </a:r>
            <a:r>
              <a:rPr lang="fr-FR" dirty="0" smtClean="0">
                <a:latin typeface="Baskerville Old Face" pitchFamily="18" charset="0"/>
              </a:rPr>
              <a:t>;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* </a:t>
            </a:r>
            <a:r>
              <a:rPr lang="fr-FR" b="1" dirty="0" smtClean="0">
                <a:latin typeface="Baskerville Old Face" pitchFamily="18" charset="0"/>
              </a:rPr>
              <a:t>Focales </a:t>
            </a:r>
            <a:r>
              <a:rPr lang="fr-FR" dirty="0" smtClean="0">
                <a:latin typeface="Baskerville Old Face" pitchFamily="18" charset="0"/>
              </a:rPr>
              <a:t>(crises </a:t>
            </a:r>
            <a:r>
              <a:rPr lang="fr-FR" dirty="0" err="1" smtClean="0">
                <a:latin typeface="Baskerville Old Face" pitchFamily="18" charset="0"/>
              </a:rPr>
              <a:t>hémicorporelles</a:t>
            </a:r>
            <a:r>
              <a:rPr lang="fr-FR" dirty="0" smtClean="0">
                <a:latin typeface="Baskerville Old Face" pitchFamily="18" charset="0"/>
              </a:rPr>
              <a:t>) avec </a:t>
            </a:r>
            <a:r>
              <a:rPr lang="fr-FR" b="1" dirty="0" smtClean="0">
                <a:latin typeface="Baskerville Old Face" pitchFamily="18" charset="0"/>
              </a:rPr>
              <a:t>déficit postcritique 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* </a:t>
            </a:r>
            <a:r>
              <a:rPr lang="fr-FR" b="1" dirty="0" smtClean="0">
                <a:latin typeface="Baskerville Old Face" pitchFamily="18" charset="0"/>
              </a:rPr>
              <a:t>survenant avant un an </a:t>
            </a:r>
            <a:r>
              <a:rPr lang="fr-FR" dirty="0" smtClean="0">
                <a:latin typeface="Baskerville Old Face" pitchFamily="18" charset="0"/>
              </a:rPr>
              <a:t>;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* </a:t>
            </a:r>
            <a:r>
              <a:rPr lang="fr-FR" dirty="0" smtClean="0">
                <a:latin typeface="Baskerville Old Face" pitchFamily="18" charset="0"/>
              </a:rPr>
              <a:t>Traitement </a:t>
            </a:r>
            <a:r>
              <a:rPr lang="fr-FR" dirty="0" smtClean="0">
                <a:latin typeface="Baskerville Old Face" pitchFamily="18" charset="0"/>
              </a:rPr>
              <a:t>symptomatique antipyrétique et prophylaxie antiépileptique ;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* </a:t>
            </a:r>
            <a:r>
              <a:rPr lang="fr-FR" dirty="0" smtClean="0">
                <a:latin typeface="Baskerville Old Face" pitchFamily="18" charset="0"/>
              </a:rPr>
              <a:t>Risque </a:t>
            </a:r>
            <a:r>
              <a:rPr lang="fr-FR" dirty="0" smtClean="0">
                <a:latin typeface="Baskerville Old Face" pitchFamily="18" charset="0"/>
              </a:rPr>
              <a:t>d’épilepsie partielle ultérieure (lésions cérébrales définitives : sclérose </a:t>
            </a:r>
            <a:r>
              <a:rPr lang="fr-FR" dirty="0" err="1" smtClean="0">
                <a:latin typeface="Baskerville Old Face" pitchFamily="18" charset="0"/>
              </a:rPr>
              <a:t>hippocampique</a:t>
            </a:r>
            <a:r>
              <a:rPr lang="fr-FR" dirty="0" smtClean="0">
                <a:latin typeface="Baskerville Old Face" pitchFamily="18" charset="0"/>
              </a:rPr>
              <a:t>).</a:t>
            </a:r>
            <a:endParaRPr lang="fr-FR" dirty="0">
              <a:latin typeface="Baskerville Old Face" pitchFamily="18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Baskerville Old Face" pitchFamily="18" charset="0"/>
              </a:rPr>
              <a:t>Deux </a:t>
            </a:r>
            <a:r>
              <a:rPr lang="fr-FR" dirty="0" smtClean="0">
                <a:latin typeface="Baskerville Old Face" pitchFamily="18" charset="0"/>
              </a:rPr>
              <a:t>formes: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642918"/>
            <a:ext cx="8501122" cy="54292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fr-FR" sz="4700" b="1" dirty="0" smtClean="0">
                <a:solidFill>
                  <a:srgbClr val="7030A0"/>
                </a:solidFill>
                <a:latin typeface="Baskerville Old Face" pitchFamily="18" charset="0"/>
              </a:rPr>
              <a:t>Une crise épileptique</a:t>
            </a:r>
            <a:r>
              <a:rPr lang="fr-FR" sz="4700" b="1" dirty="0" smtClean="0">
                <a:latin typeface="Baskerville Old Face" pitchFamily="18" charset="0"/>
              </a:rPr>
              <a:t>:  </a:t>
            </a:r>
          </a:p>
          <a:p>
            <a:pPr algn="ctr">
              <a:buNone/>
            </a:pPr>
            <a:endParaRPr lang="fr-FR" sz="3900" b="1" dirty="0" smtClean="0">
              <a:latin typeface="Baskerville Old Fac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3900" b="1" dirty="0" smtClean="0">
                <a:latin typeface="Baskerville Old Face" pitchFamily="18" charset="0"/>
              </a:rPr>
              <a:t> M</a:t>
            </a:r>
            <a:r>
              <a:rPr lang="fr-FR" dirty="0" smtClean="0">
                <a:latin typeface="Baskerville Old Face" pitchFamily="18" charset="0"/>
              </a:rPr>
              <a:t>anifestation clinique </a:t>
            </a:r>
            <a:r>
              <a:rPr lang="fr-FR" b="1" dirty="0" smtClean="0">
                <a:latin typeface="Baskerville Old Face" pitchFamily="18" charset="0"/>
              </a:rPr>
              <a:t>paroxystique</a:t>
            </a:r>
            <a:r>
              <a:rPr lang="fr-FR" dirty="0" smtClean="0">
                <a:latin typeface="Baskerville Old Face" pitchFamily="18" charset="0"/>
              </a:rPr>
              <a:t>,  (trouble de conscience, signes moteurs, </a:t>
            </a:r>
            <a:r>
              <a:rPr lang="fr-FR" dirty="0" err="1" smtClean="0">
                <a:latin typeface="Baskerville Old Face" pitchFamily="18" charset="0"/>
              </a:rPr>
              <a:t>sensitivo</a:t>
            </a:r>
            <a:r>
              <a:rPr lang="fr-FR" dirty="0" smtClean="0">
                <a:latin typeface="Baskerville Old Face" pitchFamily="18" charset="0"/>
              </a:rPr>
              <a:t>-sensoriels ou psychiques) d’une </a:t>
            </a:r>
            <a:r>
              <a:rPr lang="fr-FR" b="1" dirty="0" smtClean="0">
                <a:latin typeface="Baskerville Old Face" pitchFamily="18" charset="0"/>
              </a:rPr>
              <a:t>décharge </a:t>
            </a:r>
            <a:r>
              <a:rPr lang="fr-FR" dirty="0" smtClean="0"/>
              <a:t> </a:t>
            </a:r>
            <a:r>
              <a:rPr lang="fr-FR" b="1" dirty="0" smtClean="0">
                <a:latin typeface="Baskerville Old Face" pitchFamily="18" charset="0"/>
              </a:rPr>
              <a:t>anormale excessive et </a:t>
            </a:r>
            <a:r>
              <a:rPr lang="fr-FR" b="1" dirty="0" err="1" smtClean="0">
                <a:latin typeface="Baskerville Old Face" pitchFamily="18" charset="0"/>
              </a:rPr>
              <a:t>hypersynchrone</a:t>
            </a:r>
            <a:r>
              <a:rPr lang="fr-FR" b="1" dirty="0" smtClean="0">
                <a:latin typeface="Baskerville Old Face" pitchFamily="18" charset="0"/>
              </a:rPr>
              <a:t> </a:t>
            </a:r>
            <a:r>
              <a:rPr lang="fr-FR" dirty="0" smtClean="0">
                <a:latin typeface="Baskerville Old Face" pitchFamily="18" charset="0"/>
              </a:rPr>
              <a:t>et </a:t>
            </a:r>
            <a:r>
              <a:rPr lang="fr-FR" b="1" dirty="0" smtClean="0">
                <a:latin typeface="Baskerville Old Face" pitchFamily="18" charset="0"/>
              </a:rPr>
              <a:t>autoentretenue </a:t>
            </a:r>
            <a:r>
              <a:rPr lang="fr-FR" dirty="0" smtClean="0">
                <a:latin typeface="Baskerville Old Face" pitchFamily="18" charset="0"/>
              </a:rPr>
              <a:t>d’une population plus ou moins étendue de neurones corticaux :</a:t>
            </a:r>
          </a:p>
          <a:p>
            <a:pPr>
              <a:buFont typeface="Wingdings" pitchFamily="2" charset="2"/>
              <a:buChar char="q"/>
            </a:pPr>
            <a:endParaRPr lang="fr-FR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        – la crise est dite </a:t>
            </a:r>
            <a:r>
              <a:rPr lang="fr-FR" b="1" dirty="0" smtClean="0">
                <a:latin typeface="Baskerville Old Face" pitchFamily="18" charset="0"/>
              </a:rPr>
              <a:t>« généralisée </a:t>
            </a:r>
            <a:r>
              <a:rPr lang="fr-FR" dirty="0" smtClean="0">
                <a:latin typeface="Baskerville Old Face" pitchFamily="18" charset="0"/>
              </a:rPr>
              <a:t>» si la décharge     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           intéresse d’emblée l’ensemble des neurones </a:t>
            </a:r>
          </a:p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        – la crise est dite </a:t>
            </a:r>
            <a:r>
              <a:rPr lang="fr-FR" b="1" dirty="0" smtClean="0">
                <a:latin typeface="Baskerville Old Face" pitchFamily="18" charset="0"/>
              </a:rPr>
              <a:t>« partielle » </a:t>
            </a:r>
            <a:r>
              <a:rPr lang="fr-FR" dirty="0" smtClean="0">
                <a:latin typeface="Baskerville Old Face" pitchFamily="18" charset="0"/>
              </a:rPr>
              <a:t>(</a:t>
            </a:r>
            <a:r>
              <a:rPr lang="fr-FR" b="1" dirty="0" smtClean="0">
                <a:latin typeface="Baskerville Old Face" pitchFamily="18" charset="0"/>
              </a:rPr>
              <a:t>focale</a:t>
            </a:r>
            <a:r>
              <a:rPr lang="fr-FR" dirty="0" smtClean="0">
                <a:latin typeface="Baskerville Old Face" pitchFamily="18" charset="0"/>
              </a:rPr>
              <a:t>) si elle 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               intéresse seulement une partie des neurones.</a:t>
            </a: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229600" cy="242889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Baskerville Old Face" pitchFamily="18" charset="0"/>
              </a:rPr>
              <a:t>TRAITEMENT ANTIÉPILEPTIQUE</a:t>
            </a:r>
            <a:endParaRPr lang="fr-FR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Principes généraux du traitement médical</a:t>
            </a:r>
            <a:endParaRPr lang="fr-FR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3578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Baskerville Old Face" pitchFamily="18" charset="0"/>
              </a:rPr>
              <a:t>Ne pas traiter une première crise, surtout si elle survient dans un contexte de sevrage éthylique, de privation de sommeil ou de tout autre facteur déclenchant évident. Exception : crise symptomatique d’une lésion corticale.</a:t>
            </a:r>
          </a:p>
          <a:p>
            <a:pPr>
              <a:buNone/>
            </a:pPr>
            <a:r>
              <a:rPr lang="fr-FR" sz="2800" dirty="0" smtClean="0">
                <a:latin typeface="Baskerville Old Face" pitchFamily="18" charset="0"/>
              </a:rPr>
              <a:t>● Débuter toujours par une monothérapie.</a:t>
            </a:r>
          </a:p>
          <a:p>
            <a:pPr>
              <a:buNone/>
            </a:pPr>
            <a:r>
              <a:rPr lang="fr-FR" sz="2800" dirty="0" smtClean="0">
                <a:latin typeface="Baskerville Old Face" pitchFamily="18" charset="0"/>
              </a:rPr>
              <a:t>● Augmentation progressive des doses.</a:t>
            </a:r>
          </a:p>
          <a:p>
            <a:pPr>
              <a:buNone/>
            </a:pPr>
            <a:r>
              <a:rPr lang="fr-FR" sz="2800" dirty="0" smtClean="0">
                <a:latin typeface="Baskerville Old Face" pitchFamily="18" charset="0"/>
              </a:rPr>
              <a:t>● Une réaction idiosyncrasique, rare mais grave, impose l’arrêt du médicament : par exemple, toxidermie cutanée avec la </a:t>
            </a:r>
            <a:r>
              <a:rPr lang="fr-FR" sz="2800" dirty="0" err="1" smtClean="0">
                <a:latin typeface="Baskerville Old Face" pitchFamily="18" charset="0"/>
              </a:rPr>
              <a:t>carbamazépine</a:t>
            </a:r>
            <a:r>
              <a:rPr lang="fr-FR" sz="2800" dirty="0" smtClean="0">
                <a:latin typeface="Baskerville Old Face" pitchFamily="18" charset="0"/>
              </a:rPr>
              <a:t>, hépatite aiguë avec le </a:t>
            </a:r>
            <a:r>
              <a:rPr lang="fr-FR" sz="2800" dirty="0" err="1" smtClean="0">
                <a:latin typeface="Baskerville Old Face" pitchFamily="18" charset="0"/>
              </a:rPr>
              <a:t>valproate</a:t>
            </a:r>
            <a:r>
              <a:rPr lang="fr-FR" sz="2800" dirty="0" smtClean="0">
                <a:latin typeface="Baskerville Old Face" pitchFamily="18" charset="0"/>
              </a:rPr>
              <a:t> de sodium.</a:t>
            </a:r>
          </a:p>
          <a:p>
            <a:pPr>
              <a:buNone/>
            </a:pPr>
            <a:endParaRPr lang="fr-FR" sz="28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Afin d’améliorer l’observance, il faut limiter à deux le nombre de prises quotidiennes (forme à libération prolongée).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Bithérapie indiquée si échec des différents médicaments antiépileptiques de première intention utilisés à la dose maximale tolérée.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Ne jamais arrêter brutalement le traitement antiépileptique : risque d’état de mal dû au sevrage.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8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>
                <a:latin typeface="Baskerville Old Face" pitchFamily="18" charset="0"/>
              </a:rPr>
              <a:t>Conseils donnés au patient :</a:t>
            </a:r>
          </a:p>
          <a:p>
            <a:pPr>
              <a:buNone/>
            </a:pPr>
            <a:r>
              <a:rPr lang="fr-FR" sz="2800" b="1" dirty="0" smtClean="0">
                <a:latin typeface="Baskerville Old Face" pitchFamily="18" charset="0"/>
              </a:rPr>
              <a:t>– éviter les facteurs favorisants : alcool, surmenage, privation de sommeil, décalages horaires, </a:t>
            </a:r>
            <a:r>
              <a:rPr lang="fr-FR" sz="2800" dirty="0" smtClean="0">
                <a:latin typeface="Baskerville Old Face" pitchFamily="18" charset="0"/>
              </a:rPr>
              <a:t>certains médicaments ;</a:t>
            </a:r>
          </a:p>
          <a:p>
            <a:pPr>
              <a:buNone/>
            </a:pPr>
            <a:endParaRPr lang="fr-FR" sz="2800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2800" b="1" dirty="0" smtClean="0">
                <a:latin typeface="Baskerville Old Face" pitchFamily="18" charset="0"/>
              </a:rPr>
              <a:t>– profession : éviter les métiers où la perte de connaissance est dangereuse pour le patient et </a:t>
            </a:r>
            <a:r>
              <a:rPr lang="fr-FR" sz="2800" dirty="0" smtClean="0">
                <a:latin typeface="Baskerville Old Face" pitchFamily="18" charset="0"/>
              </a:rPr>
              <a:t>pour les autres (chauffeur de poids lourds, pilote, échafaudage…) ;</a:t>
            </a:r>
          </a:p>
          <a:p>
            <a:pPr>
              <a:buNone/>
            </a:pPr>
            <a:endParaRPr lang="fr-FR" sz="2800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sz="2800" b="1" dirty="0" smtClean="0">
                <a:latin typeface="Baskerville Old Face" pitchFamily="18" charset="0"/>
              </a:rPr>
              <a:t>– sport :</a:t>
            </a:r>
          </a:p>
          <a:p>
            <a:pPr>
              <a:buNone/>
            </a:pPr>
            <a:r>
              <a:rPr lang="fr-FR" sz="2800" dirty="0" smtClean="0">
                <a:latin typeface="Baskerville Old Face" pitchFamily="18" charset="0"/>
              </a:rPr>
              <a:t>* pas d’alpinisme, de plongée…,</a:t>
            </a:r>
          </a:p>
          <a:p>
            <a:pPr>
              <a:buNone/>
            </a:pPr>
            <a:r>
              <a:rPr lang="fr-FR" sz="2800" dirty="0" smtClean="0">
                <a:latin typeface="Baskerville Old Face" pitchFamily="18" charset="0"/>
              </a:rPr>
              <a:t>* conduite automobile : pas avant un délai de six mois sans crise, avec un traitement bien suivi.</a:t>
            </a:r>
            <a:endParaRPr lang="fr-FR" sz="28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Le traitement médical permet le contrôle de 70 à 80 % des épilepsies récentes.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Les deux antiépileptiques de première intention sont :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– le </a:t>
            </a:r>
            <a:r>
              <a:rPr lang="fr-FR" b="1" dirty="0" err="1" smtClean="0">
                <a:latin typeface="Baskerville Old Face" pitchFamily="18" charset="0"/>
              </a:rPr>
              <a:t>valproate</a:t>
            </a:r>
            <a:r>
              <a:rPr lang="fr-FR" b="1" dirty="0" smtClean="0">
                <a:latin typeface="Baskerville Old Face" pitchFamily="18" charset="0"/>
              </a:rPr>
              <a:t> de sodium (</a:t>
            </a:r>
            <a:r>
              <a:rPr lang="fr-FR" b="1" dirty="0" err="1" smtClean="0">
                <a:latin typeface="Baskerville Old Face" pitchFamily="18" charset="0"/>
              </a:rPr>
              <a:t>Dépakine</a:t>
            </a:r>
            <a:r>
              <a:rPr lang="fr-FR" b="1" dirty="0" smtClean="0">
                <a:latin typeface="Baskerville Old Face" pitchFamily="18" charset="0"/>
              </a:rPr>
              <a:t>) ;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– la </a:t>
            </a:r>
            <a:r>
              <a:rPr lang="fr-FR" b="1" dirty="0" err="1" smtClean="0">
                <a:latin typeface="Baskerville Old Face" pitchFamily="18" charset="0"/>
              </a:rPr>
              <a:t>carbamazépine</a:t>
            </a:r>
            <a:r>
              <a:rPr lang="fr-FR" b="1" dirty="0" smtClean="0">
                <a:latin typeface="Baskerville Old Face" pitchFamily="18" charset="0"/>
              </a:rPr>
              <a:t> (</a:t>
            </a:r>
            <a:r>
              <a:rPr lang="fr-FR" b="1" dirty="0" err="1" smtClean="0">
                <a:latin typeface="Baskerville Old Face" pitchFamily="18" charset="0"/>
              </a:rPr>
              <a:t>Tégrétol</a:t>
            </a:r>
            <a:r>
              <a:rPr lang="fr-FR" b="1" dirty="0" smtClean="0">
                <a:latin typeface="Baskerville Old Face" pitchFamily="18" charset="0"/>
              </a:rPr>
              <a:t>).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Ces deux médicaments sont les moins sédatifs des antiépileptiques.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Le </a:t>
            </a:r>
            <a:r>
              <a:rPr lang="fr-FR" dirty="0" err="1" smtClean="0">
                <a:latin typeface="Baskerville Old Face" pitchFamily="18" charset="0"/>
              </a:rPr>
              <a:t>valproate</a:t>
            </a:r>
            <a:r>
              <a:rPr lang="fr-FR" dirty="0" smtClean="0">
                <a:latin typeface="Baskerville Old Face" pitchFamily="18" charset="0"/>
              </a:rPr>
              <a:t> de sodium et les benzodiazépines sont actifs sur tous les types de crise.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La </a:t>
            </a:r>
            <a:r>
              <a:rPr lang="fr-FR" dirty="0" err="1" smtClean="0">
                <a:latin typeface="Baskerville Old Face" pitchFamily="18" charset="0"/>
              </a:rPr>
              <a:t>carbamazépine</a:t>
            </a:r>
            <a:r>
              <a:rPr lang="fr-FR" dirty="0" smtClean="0">
                <a:latin typeface="Baskerville Old Face" pitchFamily="18" charset="0"/>
              </a:rPr>
              <a:t> (</a:t>
            </a:r>
            <a:r>
              <a:rPr lang="fr-FR" dirty="0" err="1" smtClean="0">
                <a:latin typeface="Baskerville Old Face" pitchFamily="18" charset="0"/>
              </a:rPr>
              <a:t>Tégrétol</a:t>
            </a:r>
            <a:r>
              <a:rPr lang="fr-FR" dirty="0" smtClean="0">
                <a:latin typeface="Baskerville Old Face" pitchFamily="18" charset="0"/>
              </a:rPr>
              <a:t>), le phénobarbital (Gardénal), la </a:t>
            </a:r>
            <a:r>
              <a:rPr lang="fr-FR" dirty="0" err="1" smtClean="0">
                <a:latin typeface="Baskerville Old Face" pitchFamily="18" charset="0"/>
              </a:rPr>
              <a:t>phénytoïne</a:t>
            </a:r>
            <a:r>
              <a:rPr lang="fr-FR" dirty="0" smtClean="0">
                <a:latin typeface="Baskerville Old Face" pitchFamily="18" charset="0"/>
              </a:rPr>
              <a:t> (Di-</a:t>
            </a:r>
            <a:r>
              <a:rPr lang="fr-FR" dirty="0" err="1" smtClean="0">
                <a:latin typeface="Baskerville Old Face" pitchFamily="18" charset="0"/>
              </a:rPr>
              <a:t>Hydan</a:t>
            </a:r>
            <a:r>
              <a:rPr lang="fr-FR" dirty="0" smtClean="0">
                <a:latin typeface="Baskerville Old Face" pitchFamily="18" charset="0"/>
              </a:rPr>
              <a:t>) sont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inefficaces sur les absences petit mal, et ils sont tous inducteurs enzymatiques.</a:t>
            </a: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CAS PARTICULIER DE LA GROSSESSE</a:t>
            </a:r>
            <a:endParaRPr lang="fr-FR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Un risque malformatif existe chez les nouveau-nés des femmes épileptiques, même non traitées (2 à 4 %).</a:t>
            </a: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● Ce risque est augmenté par les antiépileptiques (4 à 8 %), surtout en cas de </a:t>
            </a:r>
            <a:r>
              <a:rPr lang="fr-FR" sz="2400" dirty="0" err="1" smtClean="0">
                <a:latin typeface="Baskerville Old Face" pitchFamily="18" charset="0"/>
              </a:rPr>
              <a:t>polythérapie</a:t>
            </a:r>
            <a:r>
              <a:rPr lang="fr-FR" sz="2400" dirty="0" smtClean="0">
                <a:latin typeface="Baskerville Old Face" pitchFamily="18" charset="0"/>
              </a:rPr>
              <a:t> et </a:t>
            </a:r>
            <a:r>
              <a:rPr lang="fr-FR" sz="2400" dirty="0" smtClean="0">
                <a:latin typeface="Baskerville Old Face" pitchFamily="18" charset="0"/>
              </a:rPr>
              <a:t>de posologie </a:t>
            </a:r>
            <a:r>
              <a:rPr lang="fr-FR" sz="2400" dirty="0" smtClean="0">
                <a:latin typeface="Baskerville Old Face" pitchFamily="18" charset="0"/>
              </a:rPr>
              <a:t>élevée.</a:t>
            </a: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● Des malformations diverses peuvent se voir avec tous les antiépileptiques. Risque tératogène particulier avec l’acide </a:t>
            </a:r>
            <a:r>
              <a:rPr lang="fr-FR" sz="2400" dirty="0" err="1" smtClean="0">
                <a:latin typeface="Baskerville Old Face" pitchFamily="18" charset="0"/>
              </a:rPr>
              <a:t>valproïque</a:t>
            </a:r>
            <a:r>
              <a:rPr lang="fr-FR" sz="2400" dirty="0" smtClean="0">
                <a:latin typeface="Baskerville Old Face" pitchFamily="18" charset="0"/>
              </a:rPr>
              <a:t> : spina-bifida (rare mais grave).</a:t>
            </a:r>
          </a:p>
          <a:p>
            <a:pPr>
              <a:buNone/>
            </a:pPr>
            <a:r>
              <a:rPr lang="fr-FR" sz="2400" dirty="0" smtClean="0">
                <a:latin typeface="Baskerville Old Face" pitchFamily="18" charset="0"/>
              </a:rPr>
              <a:t>● Le traitement antiépileptique ne doit pas être interrompu durant la grossesse : essayer </a:t>
            </a:r>
            <a:r>
              <a:rPr lang="fr-FR" sz="2400" dirty="0" smtClean="0">
                <a:latin typeface="Baskerville Old Face" pitchFamily="18" charset="0"/>
              </a:rPr>
              <a:t>de passer </a:t>
            </a:r>
            <a:r>
              <a:rPr lang="fr-FR" sz="2400" dirty="0" smtClean="0">
                <a:latin typeface="Baskerville Old Face" pitchFamily="18" charset="0"/>
              </a:rPr>
              <a:t>à une monothérapie et de garder la posologie minimale efficace (sous surveillance </a:t>
            </a:r>
            <a:r>
              <a:rPr lang="fr-FR" sz="2400" dirty="0" smtClean="0">
                <a:latin typeface="Baskerville Old Face" pitchFamily="18" charset="0"/>
              </a:rPr>
              <a:t>clinique, EEG </a:t>
            </a:r>
            <a:r>
              <a:rPr lang="fr-FR" sz="2400" dirty="0" smtClean="0">
                <a:latin typeface="Baskerville Old Face" pitchFamily="18" charset="0"/>
              </a:rPr>
              <a:t>et des taux thérapeutiques plasmatiques).</a:t>
            </a:r>
            <a:endParaRPr lang="fr-FR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57166"/>
            <a:ext cx="8929718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Adjonction vitaminique :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– acide folique : deux mois avant la date prévue de grossesse et durant toute la grossesse </a:t>
            </a:r>
            <a:r>
              <a:rPr lang="fr-FR" b="1" dirty="0" smtClean="0">
                <a:latin typeface="Baskerville Old Face" pitchFamily="18" charset="0"/>
              </a:rPr>
              <a:t>:</a:t>
            </a: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– vitamine D : en fin de grossesse.</a:t>
            </a:r>
          </a:p>
          <a:p>
            <a:pPr>
              <a:buNone/>
            </a:pPr>
            <a:r>
              <a:rPr lang="fr-FR" b="1" dirty="0" smtClean="0">
                <a:latin typeface="Baskerville Old Face" pitchFamily="18" charset="0"/>
              </a:rPr>
              <a:t>– vitamine K1 :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* chez la mère : un mois avant l’accouchement (10 à 20 mg/j per os),</a:t>
            </a:r>
          </a:p>
          <a:p>
            <a:pPr>
              <a:buFont typeface="Arial" charset="0"/>
              <a:buChar char="•"/>
            </a:pPr>
            <a:r>
              <a:rPr lang="fr-FR" dirty="0" smtClean="0">
                <a:latin typeface="Baskerville Old Face" pitchFamily="18" charset="0"/>
              </a:rPr>
              <a:t>chez le nouveau-né : pendant une semaine (2 mg/j per os</a:t>
            </a:r>
            <a:r>
              <a:rPr lang="fr-FR" dirty="0" smtClean="0">
                <a:latin typeface="Baskerville Old Face" pitchFamily="18" charset="0"/>
              </a:rPr>
              <a:t>).</a:t>
            </a:r>
            <a:endParaRPr lang="fr-FR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● Surveillance obstétricale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5929354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fr-FR" sz="4400" b="1" dirty="0" smtClean="0">
                <a:solidFill>
                  <a:srgbClr val="7030A0"/>
                </a:solidFill>
                <a:latin typeface="Baskerville Old Face" pitchFamily="18" charset="0"/>
              </a:rPr>
              <a:t>L’épilepsie maladie:</a:t>
            </a:r>
          </a:p>
          <a:p>
            <a:pPr algn="ctr">
              <a:lnSpc>
                <a:spcPct val="90000"/>
              </a:lnSpc>
              <a:buNone/>
            </a:pPr>
            <a:endParaRPr lang="fr-FR" sz="4000" b="1" dirty="0" smtClean="0">
              <a:solidFill>
                <a:srgbClr val="7030A0"/>
              </a:solidFill>
              <a:latin typeface="Baskerville Old Face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dirty="0" smtClean="0">
                <a:latin typeface="Baskerville Old Face" pitchFamily="18" charset="0"/>
              </a:rPr>
              <a:t>C’est une </a:t>
            </a:r>
            <a:r>
              <a:rPr lang="fr-FR" b="1" dirty="0" smtClean="0">
                <a:latin typeface="Baskerville Old Face" pitchFamily="18" charset="0"/>
              </a:rPr>
              <a:t>affection neurologique chronique </a:t>
            </a:r>
            <a:r>
              <a:rPr lang="fr-FR" dirty="0" smtClean="0">
                <a:latin typeface="Baskerville Old Face" pitchFamily="18" charset="0"/>
              </a:rPr>
              <a:t>définie par la </a:t>
            </a:r>
            <a:r>
              <a:rPr lang="fr-FR" b="1" dirty="0" smtClean="0">
                <a:latin typeface="Baskerville Old Face" pitchFamily="18" charset="0"/>
              </a:rPr>
              <a:t>répétition,</a:t>
            </a:r>
            <a:r>
              <a:rPr lang="fr-FR" dirty="0" smtClean="0">
                <a:latin typeface="Baskerville Old Face" pitchFamily="18" charset="0"/>
              </a:rPr>
              <a:t> en général </a:t>
            </a:r>
            <a:r>
              <a:rPr lang="fr-FR" b="1" dirty="0" smtClean="0">
                <a:latin typeface="Baskerville Old Face" pitchFamily="18" charset="0"/>
              </a:rPr>
              <a:t>spontanée,</a:t>
            </a:r>
            <a:r>
              <a:rPr lang="fr-FR" dirty="0" smtClean="0">
                <a:latin typeface="Baskerville Old Face" pitchFamily="18" charset="0"/>
              </a:rPr>
              <a:t> à plus ou moins long terme, </a:t>
            </a:r>
            <a:r>
              <a:rPr lang="fr-FR" b="1" dirty="0" smtClean="0">
                <a:latin typeface="Baskerville Old Face" pitchFamily="18" charset="0"/>
              </a:rPr>
              <a:t>de crises épileptiques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fr-FR" b="1" dirty="0" smtClean="0">
              <a:latin typeface="Baskerville Old Face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fr-FR" dirty="0" smtClean="0">
                <a:latin typeface="Baskerville Old Face" pitchFamily="18" charset="0"/>
              </a:rPr>
              <a:t>- On</a:t>
            </a:r>
            <a:r>
              <a:rPr lang="fr-FR" u="sng" dirty="0" smtClean="0">
                <a:latin typeface="Baskerville Old Face" pitchFamily="18" charset="0"/>
              </a:rPr>
              <a:t> </a:t>
            </a:r>
            <a:r>
              <a:rPr lang="fr-FR" b="1" u="sng" dirty="0" smtClean="0">
                <a:latin typeface="Baskerville Old Face" pitchFamily="18" charset="0"/>
              </a:rPr>
              <a:t>exclue </a:t>
            </a:r>
            <a:r>
              <a:rPr lang="fr-FR" dirty="0" smtClean="0">
                <a:latin typeface="Baskerville Old Face" pitchFamily="18" charset="0"/>
              </a:rPr>
              <a:t>de cette définition une </a:t>
            </a:r>
            <a:r>
              <a:rPr lang="fr-FR" b="1" dirty="0" smtClean="0">
                <a:latin typeface="Baskerville Old Face" pitchFamily="18" charset="0"/>
              </a:rPr>
              <a:t>crise unique </a:t>
            </a:r>
            <a:r>
              <a:rPr lang="fr-FR" dirty="0" smtClean="0">
                <a:latin typeface="Baskerville Old Face" pitchFamily="18" charset="0"/>
              </a:rPr>
              <a:t>ou </a:t>
            </a:r>
            <a:r>
              <a:rPr lang="fr-FR" b="1" dirty="0" smtClean="0">
                <a:latin typeface="Baskerville Old Face" pitchFamily="18" charset="0"/>
              </a:rPr>
              <a:t>la répétition de crises d’E </a:t>
            </a:r>
            <a:r>
              <a:rPr lang="fr-FR" dirty="0" smtClean="0">
                <a:latin typeface="Baskerville Old Face" pitchFamily="18" charset="0"/>
              </a:rPr>
              <a:t>dans le cadre d’affection cérébrale aigue occasionnant un dysfonctionnement transitoire du SNC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2547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Baskerville Old Face" pitchFamily="18" charset="0"/>
              </a:rPr>
              <a:t>Classification des crises épileptiques proposées par la Ligue internationale contre l'épilepsie</a:t>
            </a:r>
            <a:r>
              <a:rPr lang="fr-FR" sz="3200" b="1" i="1" dirty="0" smtClean="0">
                <a:latin typeface="Baskerville Old Face" pitchFamily="18" charset="0"/>
              </a:rPr>
              <a:t/>
            </a:r>
            <a:br>
              <a:rPr lang="fr-FR" sz="3200" b="1" i="1" dirty="0" smtClean="0">
                <a:latin typeface="Baskerville Old Face" pitchFamily="18" charset="0"/>
              </a:rPr>
            </a:br>
            <a:endParaRPr lang="fr-FR" sz="3200" dirty="0"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fr-FR" sz="4400" b="1" dirty="0" smtClean="0">
                <a:solidFill>
                  <a:srgbClr val="7030A0"/>
                </a:solidFill>
              </a:rPr>
              <a:t>Crises partielles (crises focales)</a:t>
            </a:r>
          </a:p>
          <a:p>
            <a:pPr>
              <a:buNone/>
            </a:pPr>
            <a:r>
              <a:rPr lang="fr-FR" sz="3600" b="1" dirty="0" smtClean="0"/>
              <a:t>A. Crises partielles simples (sans rupture de conscience)</a:t>
            </a:r>
          </a:p>
          <a:p>
            <a:pPr>
              <a:buNone/>
            </a:pPr>
            <a:r>
              <a:rPr lang="fr-FR" sz="3600" dirty="0" smtClean="0"/>
              <a:t>          1. avec </a:t>
            </a:r>
            <a:r>
              <a:rPr lang="fr-FR" sz="3600" smtClean="0"/>
              <a:t>signes </a:t>
            </a:r>
            <a:r>
              <a:rPr lang="fr-FR" sz="3600" smtClean="0">
                <a:latin typeface="Baskerville Old Face" pitchFamily="18" charset="0"/>
              </a:rPr>
              <a:t>moteurs : crises </a:t>
            </a:r>
            <a:r>
              <a:rPr lang="fr-FR" sz="3600" dirty="0" smtClean="0">
                <a:latin typeface="Baskerville Old Face" pitchFamily="18" charset="0"/>
              </a:rPr>
              <a:t>Bravais-jacksoniennes, </a:t>
            </a:r>
            <a:r>
              <a:rPr lang="fr-FR" sz="3600" dirty="0" err="1" smtClean="0">
                <a:latin typeface="Baskerville Old Face" pitchFamily="18" charset="0"/>
              </a:rPr>
              <a:t>versives</a:t>
            </a:r>
            <a:r>
              <a:rPr lang="fr-FR" sz="3600" dirty="0" smtClean="0">
                <a:latin typeface="Baskerville Old Face" pitchFamily="18" charset="0"/>
              </a:rPr>
              <a:t>, phonatoires… ;</a:t>
            </a:r>
          </a:p>
          <a:p>
            <a:pPr>
              <a:buNone/>
            </a:pPr>
            <a:r>
              <a:rPr lang="fr-FR" sz="3600" dirty="0" smtClean="0"/>
              <a:t>          2. avec signes </a:t>
            </a:r>
            <a:r>
              <a:rPr lang="fr-FR" sz="3600" dirty="0" err="1" smtClean="0"/>
              <a:t>somato</a:t>
            </a:r>
            <a:r>
              <a:rPr lang="fr-FR" sz="3600" dirty="0" smtClean="0"/>
              <a:t>-sensitifs ou </a:t>
            </a:r>
            <a:r>
              <a:rPr lang="fr-FR" sz="3600" dirty="0" smtClean="0">
                <a:latin typeface="Baskerville Old Face" pitchFamily="18" charset="0"/>
              </a:rPr>
              <a:t>sensoriels : visuels, auditifs, olfactifs, gustatifs</a:t>
            </a:r>
          </a:p>
          <a:p>
            <a:pPr>
              <a:buNone/>
            </a:pPr>
            <a:r>
              <a:rPr lang="fr-FR" sz="3600" dirty="0" smtClean="0"/>
              <a:t>          3. avec signes végétatifs</a:t>
            </a:r>
          </a:p>
          <a:p>
            <a:pPr>
              <a:buNone/>
            </a:pPr>
            <a:r>
              <a:rPr lang="fr-FR" sz="3600" dirty="0" smtClean="0"/>
              <a:t>          4. avec signes psychiques</a:t>
            </a:r>
          </a:p>
          <a:p>
            <a:pPr>
              <a:buNone/>
            </a:pPr>
            <a:r>
              <a:rPr lang="fr-FR" sz="3600" dirty="0" smtClean="0"/>
              <a:t>          5. formes mixtes.</a:t>
            </a:r>
          </a:p>
          <a:p>
            <a:pPr>
              <a:buNone/>
            </a:pPr>
            <a:r>
              <a:rPr lang="fr-FR" sz="3600" b="1" dirty="0" smtClean="0"/>
              <a:t>B. Crises partielles complexes (avec altération de la conscience)</a:t>
            </a:r>
          </a:p>
          <a:p>
            <a:pPr>
              <a:buNone/>
            </a:pPr>
            <a:r>
              <a:rPr lang="fr-FR" sz="3600" dirty="0" smtClean="0"/>
              <a:t>          1. à début partiel simple, suivi de troubles de la conscience et/ou d'automatisme</a:t>
            </a:r>
          </a:p>
          <a:p>
            <a:pPr>
              <a:buNone/>
            </a:pPr>
            <a:r>
              <a:rPr lang="fr-FR" sz="3600" dirty="0" smtClean="0"/>
              <a:t>          2. avec troubles de la conscience dès le début de la crise, accompagnée ou non    </a:t>
            </a:r>
          </a:p>
          <a:p>
            <a:pPr>
              <a:buNone/>
            </a:pPr>
            <a:r>
              <a:rPr lang="fr-FR" sz="3600" dirty="0" smtClean="0"/>
              <a:t>                d'automatismes</a:t>
            </a:r>
          </a:p>
          <a:p>
            <a:pPr>
              <a:buNone/>
            </a:pPr>
            <a:endParaRPr lang="fr-FR" sz="3600" dirty="0" smtClean="0"/>
          </a:p>
          <a:p>
            <a:pPr>
              <a:buNone/>
            </a:pPr>
            <a:r>
              <a:rPr lang="fr-FR" sz="3600" b="1" dirty="0" smtClean="0"/>
              <a:t>C. Crises partielles secondairement généralisées</a:t>
            </a:r>
          </a:p>
          <a:p>
            <a:pPr>
              <a:buNone/>
            </a:pPr>
            <a:r>
              <a:rPr lang="fr-FR" sz="3600" dirty="0" smtClean="0"/>
              <a:t>         1. crises partielles simple secondairement généralisées</a:t>
            </a:r>
          </a:p>
          <a:p>
            <a:pPr>
              <a:buNone/>
            </a:pPr>
            <a:r>
              <a:rPr lang="fr-FR" sz="3600" dirty="0" smtClean="0"/>
              <a:t>         2. crises partielles complexes secondairement généralisées </a:t>
            </a:r>
            <a:endParaRPr lang="fr-FR" sz="3600" i="1" dirty="0" smtClean="0"/>
          </a:p>
          <a:p>
            <a:pPr>
              <a:buNone/>
            </a:pPr>
            <a:r>
              <a:rPr lang="fr-FR" sz="3600" i="1" dirty="0" smtClean="0"/>
              <a:t>         </a:t>
            </a:r>
            <a:r>
              <a:rPr lang="fr-FR" sz="3600" dirty="0" smtClean="0"/>
              <a:t>3. crises partielles simples évoluant vers une crise partielle complexe puis vers </a:t>
            </a:r>
          </a:p>
          <a:p>
            <a:pPr>
              <a:buNone/>
            </a:pPr>
            <a:r>
              <a:rPr lang="fr-FR" sz="3600" dirty="0" smtClean="0"/>
              <a:t>               une généralisation secondaire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0"/>
            <a:ext cx="5429288" cy="6500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Crises d'emblée généralisées</a:t>
            </a:r>
          </a:p>
          <a:p>
            <a:pPr algn="ctr">
              <a:buNone/>
            </a:pPr>
            <a:endParaRPr lang="fr-FR" b="1" dirty="0" smtClean="0">
              <a:solidFill>
                <a:srgbClr val="7030A0"/>
              </a:solidFill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1</a:t>
            </a:r>
            <a:r>
              <a:rPr lang="fr-FR" b="1" dirty="0" smtClean="0">
                <a:latin typeface="Baskerville Old Face" pitchFamily="18" charset="0"/>
              </a:rPr>
              <a:t>. Absences typiques (=petit mal</a:t>
            </a:r>
            <a:r>
              <a:rPr lang="fr-FR" dirty="0" smtClean="0">
                <a:latin typeface="Baskerville Old Face" pitchFamily="18" charset="0"/>
              </a:rPr>
              <a:t>) ou atypiques</a:t>
            </a:r>
            <a:endParaRPr lang="fr-FR" i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2. </a:t>
            </a:r>
            <a:r>
              <a:rPr lang="fr-FR" b="1" dirty="0" smtClean="0">
                <a:latin typeface="Baskerville Old Face" pitchFamily="18" charset="0"/>
              </a:rPr>
              <a:t>Crises </a:t>
            </a:r>
            <a:r>
              <a:rPr lang="fr-FR" b="1" dirty="0" err="1" smtClean="0">
                <a:latin typeface="Baskerville Old Face" pitchFamily="18" charset="0"/>
              </a:rPr>
              <a:t>tonico</a:t>
            </a:r>
            <a:r>
              <a:rPr lang="fr-FR" b="1" dirty="0" smtClean="0">
                <a:latin typeface="Baskerville Old Face" pitchFamily="18" charset="0"/>
              </a:rPr>
              <a:t>-cloniques </a:t>
            </a:r>
            <a:r>
              <a:rPr lang="fr-FR" dirty="0" smtClean="0">
                <a:latin typeface="Baskerville Old Face" pitchFamily="18" charset="0"/>
              </a:rPr>
              <a:t>(=grand mal)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3. Crises cloniques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4. Crises toniques</a:t>
            </a: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5. Crises myocloniques</a:t>
            </a:r>
            <a:endParaRPr lang="fr-FR" i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r-FR" dirty="0" smtClean="0">
                <a:latin typeface="Baskerville Old Face" pitchFamily="18" charset="0"/>
              </a:rPr>
              <a:t> 6. Crises atoniques</a:t>
            </a:r>
          </a:p>
          <a:p>
            <a:pPr algn="ctr">
              <a:buNone/>
            </a:pPr>
            <a:r>
              <a:rPr lang="fr-FR" b="1" dirty="0" smtClean="0">
                <a:solidFill>
                  <a:srgbClr val="7030A0"/>
                </a:solidFill>
                <a:latin typeface="Baskerville Old Face" pitchFamily="18" charset="0"/>
              </a:rPr>
              <a:t>Crises non classées</a:t>
            </a:r>
            <a:endParaRPr lang="fr-FR" b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0"/>
            <a:ext cx="371474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image EEG 1-epileps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17900"/>
            <a:ext cx="4214810" cy="334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3603</Words>
  <Application>Microsoft Office PowerPoint</Application>
  <PresentationFormat>Affichage à l'écran (4:3)</PresentationFormat>
  <Paragraphs>404</Paragraphs>
  <Slides>74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74</vt:i4>
      </vt:variant>
    </vt:vector>
  </HeadingPairs>
  <TitlesOfParts>
    <vt:vector size="76" baseType="lpstr">
      <vt:lpstr>Thème Office</vt:lpstr>
      <vt:lpstr>Image</vt:lpstr>
      <vt:lpstr>épilepsies</vt:lpstr>
      <vt:lpstr>INTRODUCTION</vt:lpstr>
      <vt:lpstr>INTRODUCTION:</vt:lpstr>
      <vt:lpstr>Diapositive 4</vt:lpstr>
      <vt:lpstr>Définitions</vt:lpstr>
      <vt:lpstr>Diapositive 6</vt:lpstr>
      <vt:lpstr>Diapositive 7</vt:lpstr>
      <vt:lpstr>Classification des crises épileptiques proposées par la Ligue internationale contre l'épilepsie </vt:lpstr>
      <vt:lpstr>Diapositive 9</vt:lpstr>
      <vt:lpstr>Sémiologie électroclinique des crises épileptiques</vt:lpstr>
      <vt:lpstr>Diapositive 11</vt:lpstr>
      <vt:lpstr>A/ Crises Généralisées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B- Crises focales ou partielles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DIAGNOSTIC  POSITIF</vt:lpstr>
      <vt:lpstr>Diapositive 35</vt:lpstr>
      <vt:lpstr>CLASSFICATION  SYNDROMIQUE</vt:lpstr>
      <vt:lpstr>Diapositive 37</vt:lpstr>
      <vt:lpstr>Diapositive 38</vt:lpstr>
      <vt:lpstr>Diapositive 39</vt:lpstr>
      <vt:lpstr>EXEMPLES DE SYNDROMES EPILEPTIQUES</vt:lpstr>
      <vt:lpstr>SYNDROME DE WEST</vt:lpstr>
      <vt:lpstr>Diapositive 42</vt:lpstr>
      <vt:lpstr>Diapositive 43</vt:lpstr>
      <vt:lpstr>Diapositive 44</vt:lpstr>
      <vt:lpstr>Diapositive 45</vt:lpstr>
      <vt:lpstr>Diapositive 46</vt:lpstr>
      <vt:lpstr>EPILEPSIE MYOCLONIQUE SEVERE DU NOURRISSON (ou Syndrome de DRAVET)</vt:lpstr>
      <vt:lpstr>Diapositive 48</vt:lpstr>
      <vt:lpstr>Diapositive 49</vt:lpstr>
      <vt:lpstr>EPILEPSIE ABSENCE DE L’ENFANT (EAE)</vt:lpstr>
      <vt:lpstr>Diapositive 51</vt:lpstr>
      <vt:lpstr>Diapositive 52</vt:lpstr>
      <vt:lpstr>Syndrome de Lennox-Gastaut</vt:lpstr>
      <vt:lpstr>Syndrome de Landau-Kleffner (aphasie acquise épileptique)</vt:lpstr>
      <vt:lpstr>Épilepsies partielles bénignes de l’enfant</vt:lpstr>
      <vt:lpstr>Syndrome de Kojewnikoff </vt:lpstr>
      <vt:lpstr>Convulsions fébriles (ou hyperpyrétiques)</vt:lpstr>
      <vt:lpstr>Deux formes:</vt:lpstr>
      <vt:lpstr>Deux formes:</vt:lpstr>
      <vt:lpstr>TRAITEMENT ANTIÉPILEPTIQUE</vt:lpstr>
      <vt:lpstr>Principes généraux du traitement médical</vt:lpstr>
      <vt:lpstr>Diapositive 62</vt:lpstr>
      <vt:lpstr>Diapositive 63</vt:lpstr>
      <vt:lpstr>Diapositive 64</vt:lpstr>
      <vt:lpstr>CAS PARTICULIER DE LA GROSSESSE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épilepsies</dc:title>
  <dc:creator>Acer</dc:creator>
  <cp:lastModifiedBy>Acer</cp:lastModifiedBy>
  <cp:revision>133</cp:revision>
  <dcterms:created xsi:type="dcterms:W3CDTF">2017-12-02T18:05:59Z</dcterms:created>
  <dcterms:modified xsi:type="dcterms:W3CDTF">2021-10-27T08:32:21Z</dcterms:modified>
</cp:coreProperties>
</file>