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7" r:id="rId4"/>
    <p:sldId id="258" r:id="rId5"/>
    <p:sldId id="259" r:id="rId6"/>
    <p:sldId id="260" r:id="rId7"/>
    <p:sldId id="261" r:id="rId8"/>
    <p:sldId id="262" r:id="rId9"/>
    <p:sldId id="294" r:id="rId10"/>
    <p:sldId id="295" r:id="rId11"/>
    <p:sldId id="263" r:id="rId12"/>
    <p:sldId id="265" r:id="rId13"/>
    <p:sldId id="269" r:id="rId14"/>
    <p:sldId id="297" r:id="rId15"/>
    <p:sldId id="267" r:id="rId16"/>
    <p:sldId id="268" r:id="rId17"/>
    <p:sldId id="270" r:id="rId18"/>
    <p:sldId id="302" r:id="rId19"/>
    <p:sldId id="271" r:id="rId20"/>
    <p:sldId id="272" r:id="rId21"/>
    <p:sldId id="301" r:id="rId22"/>
    <p:sldId id="288" r:id="rId23"/>
    <p:sldId id="298" r:id="rId24"/>
    <p:sldId id="274" r:id="rId25"/>
    <p:sldId id="273" r:id="rId26"/>
    <p:sldId id="299" r:id="rId27"/>
    <p:sldId id="275" r:id="rId28"/>
    <p:sldId id="276" r:id="rId29"/>
    <p:sldId id="277" r:id="rId30"/>
    <p:sldId id="292" r:id="rId31"/>
    <p:sldId id="291" r:id="rId32"/>
    <p:sldId id="278" r:id="rId33"/>
    <p:sldId id="279" r:id="rId34"/>
    <p:sldId id="280" r:id="rId35"/>
    <p:sldId id="281" r:id="rId36"/>
    <p:sldId id="282" r:id="rId37"/>
    <p:sldId id="300" r:id="rId38"/>
    <p:sldId id="283" r:id="rId39"/>
    <p:sldId id="284" r:id="rId40"/>
    <p:sldId id="285" r:id="rId41"/>
    <p:sldId id="286" r:id="rId42"/>
    <p:sldId id="287" r:id="rId43"/>
    <p:sldId id="293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75" d="100"/>
          <a:sy n="75" d="100"/>
        </p:scale>
        <p:origin x="-141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7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A2D7-A032-4218-A7B9-EFB7AA3BF7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1C25-EDB2-48CF-ABFC-B01B79B1A5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A2D7-A032-4218-A7B9-EFB7AA3BF7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1C25-EDB2-48CF-ABFC-B01B79B1A5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A2D7-A032-4218-A7B9-EFB7AA3BF7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1C25-EDB2-48CF-ABFC-B01B79B1A5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A2D7-A032-4218-A7B9-EFB7AA3BF7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1C25-EDB2-48CF-ABFC-B01B79B1A5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A2D7-A032-4218-A7B9-EFB7AA3BF7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1C25-EDB2-48CF-ABFC-B01B79B1A5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A2D7-A032-4218-A7B9-EFB7AA3BF7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1C25-EDB2-48CF-ABFC-B01B79B1A5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A2D7-A032-4218-A7B9-EFB7AA3BF7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1C25-EDB2-48CF-ABFC-B01B79B1A5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A2D7-A032-4218-A7B9-EFB7AA3BF7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1C25-EDB2-48CF-ABFC-B01B79B1A5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A2D7-A032-4218-A7B9-EFB7AA3BF7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1C25-EDB2-48CF-ABFC-B01B79B1A5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A2D7-A032-4218-A7B9-EFB7AA3BF7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1C25-EDB2-48CF-ABFC-B01B79B1A5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A2D7-A032-4218-A7B9-EFB7AA3BF7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1C25-EDB2-48CF-ABFC-B01B79B1A5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A2D7-A032-4218-A7B9-EFB7AA3BF76A}" type="datetimeFigureOut">
              <a:rPr lang="fr-FR" smtClean="0"/>
              <a:pPr/>
              <a:t>27/01/2022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1C25-EDB2-48CF-ABFC-B01B79B1A5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rial Black" pitchFamily="34" charset="0"/>
              </a:rPr>
              <a:t/>
            </a:r>
            <a:br>
              <a:rPr lang="fr-FR" dirty="0">
                <a:latin typeface="Arial Black" pitchFamily="34" charset="0"/>
              </a:rPr>
            </a:br>
            <a:r>
              <a:rPr lang="fr-FR" dirty="0">
                <a:latin typeface="Arial Black" pitchFamily="34" charset="0"/>
              </a:rPr>
              <a:t/>
            </a:r>
            <a:br>
              <a:rPr lang="fr-FR" dirty="0">
                <a:latin typeface="Arial Black" pitchFamily="34" charset="0"/>
              </a:rPr>
            </a:br>
            <a:r>
              <a:rPr lang="fr-FR" sz="4900" b="1" dirty="0" smtClean="0">
                <a:latin typeface="Arial Black" pitchFamily="34" charset="0"/>
              </a:rPr>
              <a:t>Les maladies inflammatoires  chroniques de l’intestin</a:t>
            </a:r>
            <a:endParaRPr lang="fr-FR" sz="4900" b="1" dirty="0">
              <a:latin typeface="Arial Black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00562" y="5214950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Dr O.MERABET</a:t>
            </a:r>
          </a:p>
          <a:p>
            <a:r>
              <a:rPr lang="fr-FR" b="1" dirty="0" smtClean="0"/>
              <a:t>Service d’anatomie pathologique</a:t>
            </a:r>
          </a:p>
          <a:p>
            <a:r>
              <a:rPr lang="fr-FR" b="1" dirty="0" smtClean="0"/>
              <a:t>Centre de lutte contre le cancer Sétif</a:t>
            </a:r>
          </a:p>
          <a:p>
            <a:r>
              <a:rPr lang="fr-FR" b="1" dirty="0" smtClean="0"/>
              <a:t>25</a:t>
            </a:r>
            <a:r>
              <a:rPr lang="fr-FR" b="1" dirty="0" smtClean="0"/>
              <a:t>/01/2022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714480" y="428604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UNIVERSITE DE FERHAT ABBAS SETIF</a:t>
            </a:r>
          </a:p>
          <a:p>
            <a:pPr algn="ctr"/>
            <a:r>
              <a:rPr lang="fr-FR" b="1" dirty="0" smtClean="0"/>
              <a:t>FACULTE DE MEDECINE </a:t>
            </a:r>
          </a:p>
          <a:p>
            <a:pPr algn="ctr"/>
            <a:r>
              <a:rPr lang="fr-FR" b="1" dirty="0" smtClean="0"/>
              <a:t>DEPARTEMENT DE MEDECINE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/>
          <a:lstStyle/>
          <a:p>
            <a:r>
              <a:rPr lang="fr-FR" b="1" i="1" dirty="0"/>
              <a:t>rectocolite hémorragique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RCH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7149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b="1" dirty="0"/>
              <a:t>1-Clinique: </a:t>
            </a:r>
            <a:r>
              <a:rPr lang="fr-FR" sz="2800" dirty="0"/>
              <a:t>L’ évolution se fait par poussées ;</a:t>
            </a:r>
            <a:r>
              <a:rPr lang="fr-FR" sz="2800" b="1" dirty="0"/>
              <a:t> </a:t>
            </a:r>
            <a:r>
              <a:rPr lang="fr-FR" sz="2800" dirty="0"/>
              <a:t>le syndrome rectal se manifeste par des besoins impérieux  d’aller à la selle (ténesmes), associés à des émissions </a:t>
            </a:r>
            <a:r>
              <a:rPr lang="fr-FR" sz="2800" dirty="0" err="1"/>
              <a:t>glairo</a:t>
            </a:r>
            <a:r>
              <a:rPr lang="fr-FR" sz="2800" dirty="0"/>
              <a:t> sanglantes urgentes et afécales</a:t>
            </a:r>
            <a:r>
              <a:rPr lang="fr-FR" sz="2800" i="1" dirty="0"/>
              <a:t> , ainsi que des coliques abdominales précédant les émissions anormales . </a:t>
            </a:r>
          </a:p>
          <a:p>
            <a:pPr>
              <a:buNone/>
            </a:pPr>
            <a:r>
              <a:rPr lang="fr-FR" sz="2800" dirty="0"/>
              <a:t>L’état général est conservé et l’examen physique </a:t>
            </a:r>
            <a:r>
              <a:rPr lang="fr-FR" sz="2800" dirty="0" smtClean="0"/>
              <a:t>est normal</a:t>
            </a:r>
            <a:r>
              <a:rPr lang="fr-FR" sz="2800" dirty="0"/>
              <a:t>, en dehors du toucher rectal qui perçoit parfois le caractère granité de la muqueuse et ramène du sang. </a:t>
            </a:r>
          </a:p>
          <a:p>
            <a:pPr>
              <a:buNone/>
            </a:pPr>
            <a:r>
              <a:rPr lang="fr-FR" sz="2800" dirty="0"/>
              <a:t>Il n’y a pas de retentissement biologique. </a:t>
            </a:r>
          </a:p>
          <a:p>
            <a:pPr>
              <a:buNone/>
            </a:pP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RCH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800" b="1" dirty="0"/>
              <a:t>2-Manifestations extra digestives:</a:t>
            </a:r>
          </a:p>
          <a:p>
            <a:pPr>
              <a:buNone/>
            </a:pPr>
            <a:r>
              <a:rPr lang="fr-FR" sz="2800" dirty="0"/>
              <a:t>-Atteinte articulaire: la spondylarthrite ankylosante</a:t>
            </a:r>
          </a:p>
          <a:p>
            <a:pPr>
              <a:buNone/>
            </a:pPr>
            <a:r>
              <a:rPr lang="fr-FR" sz="2800" dirty="0"/>
              <a:t>-Atteinte cutanée et muqueuse: aphtes buccaux; érythème noueux.</a:t>
            </a:r>
          </a:p>
          <a:p>
            <a:pPr>
              <a:buNone/>
            </a:pPr>
            <a:r>
              <a:rPr lang="fr-FR" sz="2800" dirty="0"/>
              <a:t>-Pancréatite chronique (MC)</a:t>
            </a:r>
          </a:p>
          <a:p>
            <a:pPr>
              <a:buNone/>
            </a:pPr>
            <a:r>
              <a:rPr lang="fr-FR" sz="2800" dirty="0"/>
              <a:t>-Uvéite antérieure aigue </a:t>
            </a:r>
          </a:p>
          <a:p>
            <a:pPr>
              <a:buNone/>
            </a:pPr>
            <a:r>
              <a:rPr lang="fr-FR" sz="2800" dirty="0"/>
              <a:t>- Thrombose artérielle et veineuses (poussée MC)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RCH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800" b="1" dirty="0"/>
              <a:t>3-Anatomie pathologique:</a:t>
            </a:r>
          </a:p>
          <a:p>
            <a:r>
              <a:rPr lang="fr-FR" sz="2800" dirty="0"/>
              <a:t>L’anatomie-pathologique est essentielle pour le diagnostic. </a:t>
            </a:r>
          </a:p>
          <a:p>
            <a:r>
              <a:rPr lang="fr-FR" sz="2800" dirty="0"/>
              <a:t>L’examen histologique repose le plus souvent sur des prélèvements biopsiques qui n’intéressent que la muqueuse et la partie superficielle de la sous-muqueuse. </a:t>
            </a:r>
          </a:p>
          <a:p>
            <a:r>
              <a:rPr lang="fr-FR" sz="2800" dirty="0"/>
              <a:t>L’étude de pièces opératoires permet une étude de toutes les couches de la paroi. </a:t>
            </a:r>
            <a:endParaRPr lang="fr-FR" sz="2800" dirty="0" smtClean="0"/>
          </a:p>
          <a:p>
            <a:endParaRPr lang="fr-FR" sz="2800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0306"/>
            <a:ext cx="9144064" cy="1816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marR="184150" algn="ctr">
              <a:lnSpc>
                <a:spcPts val="1150"/>
              </a:lnSpc>
            </a:pPr>
            <a:r>
              <a:rPr lang="fr-FR" sz="2400" spc="-5" dirty="0" smtClean="0">
                <a:solidFill>
                  <a:srgbClr val="00B050"/>
                </a:solidFill>
                <a:latin typeface="Arial MT"/>
                <a:cs typeface="Arial MT"/>
              </a:rPr>
              <a:t>N.B</a:t>
            </a:r>
            <a:r>
              <a:rPr lang="fr-FR" sz="2400" spc="235" dirty="0" smtClean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lang="fr-FR" sz="2400" dirty="0" smtClean="0">
                <a:solidFill>
                  <a:srgbClr val="00B050"/>
                </a:solidFill>
                <a:latin typeface="Arial MT"/>
                <a:cs typeface="Arial MT"/>
              </a:rPr>
              <a:t>:</a:t>
            </a:r>
            <a:r>
              <a:rPr lang="fr-FR" sz="2400" spc="235" dirty="0" smtClean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lang="fr-FR" sz="2400" spc="-5" dirty="0" smtClean="0">
                <a:solidFill>
                  <a:srgbClr val="00B050"/>
                </a:solidFill>
                <a:latin typeface="Arial MT"/>
                <a:cs typeface="Arial MT"/>
              </a:rPr>
              <a:t>les</a:t>
            </a:r>
            <a:r>
              <a:rPr lang="fr-FR" sz="2400" spc="220" dirty="0" smtClean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lang="fr-FR" sz="2400" spc="-5" dirty="0" smtClean="0">
                <a:solidFill>
                  <a:srgbClr val="00B050"/>
                </a:solidFill>
                <a:latin typeface="Arial MT"/>
                <a:cs typeface="Arial MT"/>
              </a:rPr>
              <a:t>biopsies</a:t>
            </a:r>
            <a:r>
              <a:rPr lang="fr-FR" sz="2400" spc="235" dirty="0" smtClean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lang="fr-FR" sz="2400" spc="-5" dirty="0" smtClean="0">
                <a:solidFill>
                  <a:srgbClr val="00B050"/>
                </a:solidFill>
                <a:latin typeface="Arial MT"/>
                <a:cs typeface="Arial MT"/>
              </a:rPr>
              <a:t>sont</a:t>
            </a:r>
            <a:r>
              <a:rPr lang="fr-FR" sz="2400" spc="229" dirty="0" smtClean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lang="fr-FR" sz="2400" spc="-5" dirty="0" smtClean="0">
                <a:solidFill>
                  <a:srgbClr val="00B050"/>
                </a:solidFill>
                <a:latin typeface="Arial MT"/>
                <a:cs typeface="Arial MT"/>
              </a:rPr>
              <a:t>des</a:t>
            </a:r>
            <a:r>
              <a:rPr lang="fr-FR" sz="2400" spc="225" dirty="0" smtClean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lang="fr-FR" sz="2400" spc="-5" dirty="0" smtClean="0">
                <a:solidFill>
                  <a:srgbClr val="00B050"/>
                </a:solidFill>
                <a:latin typeface="Arial MT"/>
                <a:cs typeface="Arial MT"/>
              </a:rPr>
              <a:t>prélèvements</a:t>
            </a:r>
            <a:r>
              <a:rPr lang="fr-FR" sz="2400" spc="220" dirty="0" smtClean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lang="fr-FR" sz="2400" spc="-5" dirty="0" smtClean="0">
                <a:solidFill>
                  <a:srgbClr val="00B050"/>
                </a:solidFill>
                <a:latin typeface="Arial MT"/>
                <a:cs typeface="Arial MT"/>
              </a:rPr>
              <a:t>superficiels</a:t>
            </a:r>
          </a:p>
          <a:p>
            <a:pPr marL="184150" marR="184150" algn="ctr">
              <a:lnSpc>
                <a:spcPts val="1150"/>
              </a:lnSpc>
            </a:pPr>
            <a:endParaRPr lang="fr-FR" sz="2400" spc="-5" dirty="0" smtClean="0">
              <a:solidFill>
                <a:srgbClr val="00B050"/>
              </a:solidFill>
              <a:latin typeface="Arial MT"/>
              <a:cs typeface="Arial MT"/>
            </a:endParaRPr>
          </a:p>
          <a:p>
            <a:pPr marL="184150" marR="184150" algn="ctr">
              <a:lnSpc>
                <a:spcPts val="1150"/>
              </a:lnSpc>
            </a:pPr>
            <a:r>
              <a:rPr lang="fr-FR" sz="2400" spc="235" dirty="0" smtClean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</a:p>
          <a:p>
            <a:pPr marL="184150" marR="184150" algn="ctr">
              <a:lnSpc>
                <a:spcPts val="1150"/>
              </a:lnSpc>
            </a:pPr>
            <a:r>
              <a:rPr lang="fr-FR" sz="2400" dirty="0" smtClean="0">
                <a:solidFill>
                  <a:srgbClr val="00B050"/>
                </a:solidFill>
                <a:latin typeface="Arial MT"/>
                <a:cs typeface="Arial MT"/>
              </a:rPr>
              <a:t>et</a:t>
            </a:r>
            <a:r>
              <a:rPr lang="fr-FR" sz="2400" spc="220" dirty="0" smtClean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lang="fr-FR" sz="2400" spc="-5" dirty="0" smtClean="0">
                <a:solidFill>
                  <a:srgbClr val="00B050"/>
                </a:solidFill>
                <a:latin typeface="Arial MT"/>
                <a:cs typeface="Arial MT"/>
              </a:rPr>
              <a:t>n'intéressent</a:t>
            </a:r>
            <a:r>
              <a:rPr lang="fr-FR" sz="2400" spc="235" dirty="0" smtClean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lang="fr-FR" sz="2400" spc="-5" dirty="0" smtClean="0">
                <a:solidFill>
                  <a:srgbClr val="00B050"/>
                </a:solidFill>
                <a:latin typeface="Arial MT"/>
                <a:cs typeface="Arial MT"/>
              </a:rPr>
              <a:t>que</a:t>
            </a:r>
            <a:r>
              <a:rPr lang="fr-FR" sz="2400" spc="225" dirty="0" smtClean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lang="fr-FR" sz="2400" spc="-5" dirty="0" smtClean="0">
                <a:solidFill>
                  <a:srgbClr val="00B050"/>
                </a:solidFill>
                <a:latin typeface="Arial MT"/>
                <a:cs typeface="Arial MT"/>
              </a:rPr>
              <a:t>la</a:t>
            </a:r>
            <a:r>
              <a:rPr lang="fr-FR" sz="2400" spc="240" dirty="0" smtClean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lang="fr-FR" sz="2400" spc="-5" dirty="0" smtClean="0">
                <a:solidFill>
                  <a:srgbClr val="00B050"/>
                </a:solidFill>
                <a:latin typeface="Arial MT"/>
                <a:cs typeface="Arial MT"/>
              </a:rPr>
              <a:t>muqueuse</a:t>
            </a:r>
            <a:r>
              <a:rPr lang="fr-FR" sz="2400" spc="225" dirty="0" smtClean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lang="fr-FR" sz="2400" dirty="0" smtClean="0">
                <a:solidFill>
                  <a:srgbClr val="00B050"/>
                </a:solidFill>
                <a:latin typeface="Arial MT"/>
                <a:cs typeface="Arial MT"/>
              </a:rPr>
              <a:t>et </a:t>
            </a:r>
            <a:r>
              <a:rPr lang="fr-FR" sz="2400" spc="-260" dirty="0" smtClean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lang="fr-FR" sz="2400" spc="-5" dirty="0" smtClean="0">
                <a:solidFill>
                  <a:srgbClr val="00B050"/>
                </a:solidFill>
                <a:latin typeface="Arial MT"/>
                <a:cs typeface="Arial MT"/>
              </a:rPr>
              <a:t>éventuellement</a:t>
            </a:r>
            <a:r>
              <a:rPr lang="fr-FR" sz="2400" dirty="0" smtClean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lang="fr-FR" sz="2400" spc="-10" dirty="0" smtClean="0">
                <a:solidFill>
                  <a:srgbClr val="00B050"/>
                </a:solidFill>
                <a:latin typeface="Arial MT"/>
                <a:cs typeface="Arial MT"/>
              </a:rPr>
              <a:t>la</a:t>
            </a:r>
            <a:r>
              <a:rPr lang="fr-FR" sz="2400" dirty="0" smtClean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lang="fr-FR" sz="2400" spc="-5" dirty="0" smtClean="0">
                <a:solidFill>
                  <a:srgbClr val="00B050"/>
                </a:solidFill>
                <a:latin typeface="Arial MT"/>
                <a:cs typeface="Arial MT"/>
              </a:rPr>
              <a:t>partie</a:t>
            </a:r>
            <a:r>
              <a:rPr lang="fr-FR" sz="2400" dirty="0" smtClean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</a:p>
          <a:p>
            <a:pPr marL="184150" marR="184150" algn="ctr">
              <a:lnSpc>
                <a:spcPts val="1150"/>
              </a:lnSpc>
            </a:pPr>
            <a:endParaRPr lang="fr-FR" sz="2400" spc="-5" dirty="0" smtClean="0">
              <a:solidFill>
                <a:srgbClr val="00B050"/>
              </a:solidFill>
              <a:latin typeface="Arial MT"/>
              <a:cs typeface="Arial MT"/>
            </a:endParaRPr>
          </a:p>
          <a:p>
            <a:pPr marL="184150" marR="184150" algn="ctr">
              <a:lnSpc>
                <a:spcPts val="1150"/>
              </a:lnSpc>
            </a:pPr>
            <a:endParaRPr lang="fr-FR" sz="2400" spc="-5" dirty="0" smtClean="0">
              <a:solidFill>
                <a:srgbClr val="00B050"/>
              </a:solidFill>
              <a:latin typeface="Arial MT"/>
              <a:cs typeface="Arial MT"/>
            </a:endParaRPr>
          </a:p>
          <a:p>
            <a:pPr marL="184150" marR="184150" algn="ctr">
              <a:lnSpc>
                <a:spcPts val="1150"/>
              </a:lnSpc>
            </a:pPr>
            <a:endParaRPr lang="fr-FR" sz="2400" spc="-5" dirty="0" smtClean="0">
              <a:solidFill>
                <a:srgbClr val="00B050"/>
              </a:solidFill>
              <a:latin typeface="Arial MT"/>
              <a:cs typeface="Arial MT"/>
            </a:endParaRPr>
          </a:p>
          <a:p>
            <a:pPr marL="184150" marR="184150" algn="ctr">
              <a:lnSpc>
                <a:spcPts val="1150"/>
              </a:lnSpc>
            </a:pPr>
            <a:r>
              <a:rPr lang="fr-FR" sz="2400" spc="-5" dirty="0" smtClean="0">
                <a:solidFill>
                  <a:srgbClr val="00B050"/>
                </a:solidFill>
                <a:latin typeface="Arial MT"/>
                <a:cs typeface="Arial MT"/>
              </a:rPr>
              <a:t>superficielle</a:t>
            </a:r>
            <a:r>
              <a:rPr lang="fr-FR" sz="2400" dirty="0" smtClean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lang="fr-FR" sz="2400" spc="-5" dirty="0" smtClean="0">
                <a:solidFill>
                  <a:srgbClr val="00B050"/>
                </a:solidFill>
                <a:latin typeface="Arial MT"/>
                <a:cs typeface="Arial MT"/>
              </a:rPr>
              <a:t>de</a:t>
            </a:r>
            <a:r>
              <a:rPr lang="fr-FR" sz="2400" dirty="0" smtClean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lang="fr-FR" sz="2400" spc="-10" dirty="0" smtClean="0">
                <a:solidFill>
                  <a:srgbClr val="00B050"/>
                </a:solidFill>
                <a:latin typeface="Arial MT"/>
                <a:cs typeface="Arial MT"/>
              </a:rPr>
              <a:t>la</a:t>
            </a:r>
            <a:r>
              <a:rPr lang="fr-FR" sz="2400" dirty="0" smtClean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lang="fr-FR" sz="2400" spc="-5" dirty="0" smtClean="0">
                <a:solidFill>
                  <a:srgbClr val="00B050"/>
                </a:solidFill>
                <a:latin typeface="Arial MT"/>
                <a:cs typeface="Arial MT"/>
              </a:rPr>
              <a:t>sous-muqueuse ou au maximum très peu de</a:t>
            </a:r>
          </a:p>
          <a:p>
            <a:pPr marL="184150" marR="184150" algn="ctr">
              <a:lnSpc>
                <a:spcPts val="1150"/>
              </a:lnSpc>
            </a:pPr>
            <a:endParaRPr lang="fr-FR" sz="2400" spc="-5" dirty="0" smtClean="0">
              <a:solidFill>
                <a:srgbClr val="00B050"/>
              </a:solidFill>
              <a:latin typeface="Arial MT"/>
              <a:cs typeface="Arial MT"/>
            </a:endParaRPr>
          </a:p>
          <a:p>
            <a:pPr marL="184150" marR="184150" algn="ctr">
              <a:lnSpc>
                <a:spcPts val="1150"/>
              </a:lnSpc>
            </a:pPr>
            <a:endParaRPr lang="fr-FR" sz="2400" spc="-5" dirty="0" smtClean="0">
              <a:solidFill>
                <a:srgbClr val="00B050"/>
              </a:solidFill>
              <a:latin typeface="Arial MT"/>
              <a:cs typeface="Arial MT"/>
            </a:endParaRPr>
          </a:p>
          <a:p>
            <a:pPr marL="184150" marR="184150" algn="ctr">
              <a:lnSpc>
                <a:spcPts val="1150"/>
              </a:lnSpc>
            </a:pPr>
            <a:r>
              <a:rPr lang="fr-FR" sz="2400" spc="-5" dirty="0" smtClean="0">
                <a:solidFill>
                  <a:srgbClr val="00B050"/>
                </a:solidFill>
                <a:latin typeface="Arial MT"/>
                <a:cs typeface="Arial MT"/>
              </a:rPr>
              <a:t> la musculeuse.</a:t>
            </a:r>
            <a:endParaRPr lang="fr-FR" sz="2400" dirty="0">
              <a:solidFill>
                <a:srgbClr val="00B050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RCH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FR" sz="2400" b="1" i="1" dirty="0"/>
              <a:t>a. Topographie: </a:t>
            </a:r>
            <a:r>
              <a:rPr lang="fr-FR" sz="2400" i="1" dirty="0"/>
              <a:t>dans</a:t>
            </a:r>
            <a:r>
              <a:rPr lang="fr-FR" sz="2400" dirty="0"/>
              <a:t> la zone malade, les </a:t>
            </a:r>
            <a:r>
              <a:rPr lang="fr-FR" sz="2400" i="1" dirty="0"/>
              <a:t>lésions sont continues, uniformes, sans jamais de muqueuse saine intercalaire. </a:t>
            </a:r>
          </a:p>
          <a:p>
            <a:r>
              <a:rPr lang="fr-FR" sz="2400" dirty="0"/>
              <a:t>Les lésions atteignent </a:t>
            </a:r>
            <a:r>
              <a:rPr lang="fr-FR" sz="2400" i="1" dirty="0"/>
              <a:t>constamment le rectum et remontent plus ou moins sur le côlon, réalisant au maximum une </a:t>
            </a:r>
            <a:r>
              <a:rPr lang="fr-FR" sz="2400" i="1" dirty="0" smtClean="0"/>
              <a:t>pan-colite </a:t>
            </a:r>
            <a:r>
              <a:rPr lang="fr-FR" sz="2400" i="1" dirty="0"/>
              <a:t>lorsqu’elles atteignent le cæcum. </a:t>
            </a:r>
          </a:p>
          <a:p>
            <a:r>
              <a:rPr lang="fr-FR" sz="2400" dirty="0"/>
              <a:t>La topographie des lésions lors du </a:t>
            </a:r>
            <a:r>
              <a:rPr lang="fr-FR" sz="2400" dirty="0" err="1"/>
              <a:t>dgc</a:t>
            </a:r>
            <a:r>
              <a:rPr lang="fr-FR" sz="2400" dirty="0"/>
              <a:t> s’établit comme suit : </a:t>
            </a:r>
          </a:p>
          <a:p>
            <a:pPr>
              <a:buNone/>
            </a:pPr>
            <a:r>
              <a:rPr lang="fr-FR" sz="2400" dirty="0"/>
              <a:t>    Rectites : 40 %, </a:t>
            </a:r>
          </a:p>
          <a:p>
            <a:pPr>
              <a:buNone/>
            </a:pPr>
            <a:r>
              <a:rPr lang="fr-FR" sz="2400" dirty="0"/>
              <a:t>    </a:t>
            </a:r>
            <a:r>
              <a:rPr lang="fr-FR" sz="2400" dirty="0" smtClean="0"/>
              <a:t>Recto-sigmoïdites </a:t>
            </a:r>
            <a:r>
              <a:rPr lang="fr-FR" sz="2400" dirty="0"/>
              <a:t>: 30 %, </a:t>
            </a:r>
          </a:p>
          <a:p>
            <a:pPr>
              <a:buNone/>
            </a:pPr>
            <a:r>
              <a:rPr lang="fr-FR" sz="2400" dirty="0"/>
              <a:t>    RCH atteignant l’angle droit : 15 %, </a:t>
            </a:r>
          </a:p>
          <a:p>
            <a:pPr>
              <a:buNone/>
            </a:pPr>
            <a:r>
              <a:rPr lang="fr-FR" sz="2400" dirty="0"/>
              <a:t>    </a:t>
            </a:r>
            <a:r>
              <a:rPr lang="fr-FR" sz="2400" dirty="0" err="1"/>
              <a:t>Pancolites</a:t>
            </a:r>
            <a:r>
              <a:rPr lang="fr-FR" sz="2400" dirty="0"/>
              <a:t> : 15 %.</a:t>
            </a:r>
          </a:p>
          <a:p>
            <a:pPr>
              <a:buNone/>
            </a:pPr>
            <a:r>
              <a:rPr lang="fr-FR" sz="2400" dirty="0"/>
              <a:t>L’iléon et l’anus ne sont pas atteints par la RCH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RCH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428736"/>
            <a:ext cx="262890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857884" y="5000637"/>
            <a:ext cx="3286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dirty="0"/>
              <a:t>Aspect endoscopique de </a:t>
            </a:r>
          </a:p>
          <a:p>
            <a:r>
              <a:rPr lang="fr-FR" dirty="0"/>
              <a:t>rectocolite hémorragique sans critère de gravité</a:t>
            </a:r>
            <a:r>
              <a:rPr lang="fr-FR" b="1" dirty="0"/>
              <a:t>.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00034" y="1500174"/>
            <a:ext cx="55721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2400" b="1" i="1" dirty="0"/>
              <a:t>b. Macroscopie :</a:t>
            </a:r>
            <a:r>
              <a:rPr lang="fr-FR" sz="2400" dirty="0"/>
              <a:t>Lors de l’examen endoscopique, la </a:t>
            </a:r>
            <a:r>
              <a:rPr lang="fr-FR" sz="2400" i="1" dirty="0"/>
              <a:t>muqueuse apparaît rouge, granitée, fragile, saignant spontanément ou au moindre contact.</a:t>
            </a:r>
          </a:p>
          <a:p>
            <a:r>
              <a:rPr lang="fr-FR" sz="2400" i="1" dirty="0"/>
              <a:t> </a:t>
            </a:r>
            <a:endParaRPr lang="fr-FR" sz="2400" dirty="0"/>
          </a:p>
        </p:txBody>
      </p:sp>
      <p:pic>
        <p:nvPicPr>
          <p:cNvPr id="7171" name="Picture 3" descr="C:\Users\Pc\Documents\Colonoscopy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429000"/>
            <a:ext cx="4254512" cy="264320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785918" y="6198990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Colon normal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RCH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/>
          </a:p>
          <a:p>
            <a:r>
              <a:rPr lang="fr-FR" sz="2800" dirty="0"/>
              <a:t>Des </a:t>
            </a:r>
            <a:r>
              <a:rPr lang="fr-FR" sz="2800" i="1" dirty="0"/>
              <a:t>ulcérations peuvent se voir dans les formes plus sévères de RCH; au maximum, dans les colites graves, les ulcérations sont profondes et étendues </a:t>
            </a:r>
          </a:p>
          <a:p>
            <a:r>
              <a:rPr lang="fr-FR" sz="2800" i="1" dirty="0"/>
              <a:t>Les </a:t>
            </a:r>
            <a:r>
              <a:rPr lang="fr-FR" sz="2800" i="1" dirty="0" smtClean="0"/>
              <a:t>pseudo-polypes </a:t>
            </a:r>
            <a:r>
              <a:rPr lang="fr-FR" sz="2800" i="1" dirty="0"/>
              <a:t>constituent des cicatrices exubérantes. </a:t>
            </a:r>
          </a:p>
          <a:p>
            <a:r>
              <a:rPr lang="fr-FR" sz="2800" dirty="0"/>
              <a:t>Au cours de la RCH, </a:t>
            </a:r>
            <a:r>
              <a:rPr lang="fr-FR" sz="2800" dirty="0" smtClean="0"/>
              <a:t>il n’y a </a:t>
            </a:r>
            <a:r>
              <a:rPr lang="fr-FR" sz="2800" i="1" dirty="0" smtClean="0"/>
              <a:t>ni </a:t>
            </a:r>
            <a:r>
              <a:rPr lang="fr-FR" sz="2800" i="1" dirty="0"/>
              <a:t>fistule ni </a:t>
            </a:r>
            <a:r>
              <a:rPr lang="fr-FR" sz="2800" i="1" dirty="0" smtClean="0"/>
              <a:t>scléro-lipomatose </a:t>
            </a:r>
            <a:r>
              <a:rPr lang="fr-FR" sz="2800" i="1" dirty="0"/>
              <a:t>; toute sténose doit être considérée suspecte de </a:t>
            </a:r>
            <a:r>
              <a:rPr lang="fr-FR" sz="2800" i="1" dirty="0" smtClean="0"/>
              <a:t>malignité ( dégéneréscence).</a:t>
            </a:r>
            <a:endParaRPr lang="fr-FR" sz="2800" i="1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1285860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marR="185420" algn="just">
              <a:lnSpc>
                <a:spcPts val="1150"/>
              </a:lnSpc>
            </a:pPr>
            <a:r>
              <a:rPr lang="fr-FR" sz="3200" dirty="0" smtClean="0">
                <a:latin typeface="Times New Roman"/>
                <a:cs typeface="Times New Roman"/>
              </a:rPr>
              <a:t>REMARQUE :</a:t>
            </a:r>
          </a:p>
          <a:p>
            <a:pPr marL="184150" marR="185420" algn="just">
              <a:lnSpc>
                <a:spcPts val="1150"/>
              </a:lnSpc>
            </a:pPr>
            <a:endParaRPr lang="fr-FR" dirty="0" smtClean="0">
              <a:latin typeface="Arial MT"/>
              <a:cs typeface="Arial MT"/>
            </a:endParaRPr>
          </a:p>
          <a:p>
            <a:pPr marL="184150" marR="185420" algn="just"/>
            <a:r>
              <a:rPr lang="fr-FR" sz="2000" b="1" spc="-5" dirty="0" smtClean="0">
                <a:latin typeface="Arial MT"/>
                <a:cs typeface="Arial MT"/>
              </a:rPr>
              <a:t>. Ces pseudo-polypes correspondent </a:t>
            </a:r>
            <a:r>
              <a:rPr lang="fr-FR" sz="2000" b="1" dirty="0" smtClean="0">
                <a:latin typeface="Arial MT"/>
                <a:cs typeface="Arial MT"/>
              </a:rPr>
              <a:t>à </a:t>
            </a:r>
            <a:r>
              <a:rPr lang="fr-FR" sz="2000" b="1" spc="-5" dirty="0" smtClean="0">
                <a:latin typeface="Arial MT"/>
                <a:cs typeface="Arial MT"/>
              </a:rPr>
              <a:t>une </a:t>
            </a:r>
            <a:r>
              <a:rPr lang="fr-FR" sz="2000" b="1" dirty="0" smtClean="0">
                <a:latin typeface="Arial MT"/>
                <a:cs typeface="Arial MT"/>
              </a:rPr>
              <a:t> </a:t>
            </a:r>
            <a:r>
              <a:rPr lang="fr-FR" sz="2000" b="1" spc="-5" dirty="0" smtClean="0">
                <a:latin typeface="Arial MT"/>
                <a:cs typeface="Arial MT"/>
              </a:rPr>
              <a:t>zone</a:t>
            </a:r>
            <a:r>
              <a:rPr lang="fr-FR" sz="2000" b="1" spc="20" dirty="0" smtClean="0">
                <a:latin typeface="Arial MT"/>
                <a:cs typeface="Arial MT"/>
              </a:rPr>
              <a:t> </a:t>
            </a:r>
            <a:r>
              <a:rPr lang="fr-FR" sz="2000" b="1" dirty="0" smtClean="0">
                <a:latin typeface="Arial MT"/>
                <a:cs typeface="Arial MT"/>
              </a:rPr>
              <a:t>de</a:t>
            </a:r>
            <a:r>
              <a:rPr lang="fr-FR" sz="2000" b="1" spc="25" dirty="0" smtClean="0">
                <a:latin typeface="Arial MT"/>
                <a:cs typeface="Arial MT"/>
              </a:rPr>
              <a:t> </a:t>
            </a:r>
          </a:p>
          <a:p>
            <a:pPr marL="184150" marR="185420" algn="just"/>
            <a:endParaRPr lang="fr-FR" sz="2000" b="1" spc="25" dirty="0" smtClean="0">
              <a:latin typeface="Arial MT"/>
              <a:cs typeface="Arial MT"/>
            </a:endParaRPr>
          </a:p>
          <a:p>
            <a:pPr marL="184150" marR="185420" algn="just"/>
            <a:r>
              <a:rPr lang="fr-FR" sz="2000" b="1" spc="-5" dirty="0" smtClean="0">
                <a:latin typeface="Arial MT"/>
                <a:cs typeface="Arial MT"/>
              </a:rPr>
              <a:t>muqueuse</a:t>
            </a:r>
            <a:r>
              <a:rPr lang="fr-FR" sz="2000" b="1" spc="30" dirty="0" smtClean="0">
                <a:latin typeface="Arial MT"/>
                <a:cs typeface="Arial MT"/>
              </a:rPr>
              <a:t> </a:t>
            </a:r>
            <a:r>
              <a:rPr lang="fr-FR" sz="2000" b="1" spc="-5" dirty="0" smtClean="0">
                <a:latin typeface="Arial MT"/>
                <a:cs typeface="Arial MT"/>
              </a:rPr>
              <a:t>en</a:t>
            </a:r>
            <a:r>
              <a:rPr lang="fr-FR" sz="2000" b="1" spc="35" dirty="0" smtClean="0">
                <a:latin typeface="Arial MT"/>
                <a:cs typeface="Arial MT"/>
              </a:rPr>
              <a:t> </a:t>
            </a:r>
            <a:r>
              <a:rPr lang="fr-FR" sz="2000" b="1" spc="-5" dirty="0" smtClean="0">
                <a:latin typeface="Arial MT"/>
                <a:cs typeface="Arial MT"/>
              </a:rPr>
              <a:t>régénération,</a:t>
            </a:r>
            <a:r>
              <a:rPr lang="fr-FR" sz="2000" b="1" spc="30" dirty="0" smtClean="0">
                <a:latin typeface="Arial MT"/>
                <a:cs typeface="Arial MT"/>
              </a:rPr>
              <a:t> </a:t>
            </a:r>
            <a:r>
              <a:rPr lang="fr-FR" sz="2000" b="1" spc="-5" dirty="0" smtClean="0">
                <a:latin typeface="Arial MT"/>
                <a:cs typeface="Arial MT"/>
              </a:rPr>
              <a:t>entre</a:t>
            </a:r>
            <a:r>
              <a:rPr lang="fr-FR" sz="2000" b="1" spc="35" dirty="0" smtClean="0">
                <a:latin typeface="Arial MT"/>
                <a:cs typeface="Arial MT"/>
              </a:rPr>
              <a:t> </a:t>
            </a:r>
            <a:r>
              <a:rPr lang="fr-FR" sz="2000" b="1" spc="-5" dirty="0" smtClean="0">
                <a:latin typeface="Arial MT"/>
                <a:cs typeface="Arial MT"/>
              </a:rPr>
              <a:t>deux</a:t>
            </a:r>
            <a:r>
              <a:rPr lang="fr-FR" sz="2000" b="1" spc="30" dirty="0" smtClean="0">
                <a:latin typeface="Arial MT"/>
                <a:cs typeface="Arial MT"/>
              </a:rPr>
              <a:t> </a:t>
            </a:r>
            <a:r>
              <a:rPr lang="fr-FR" sz="2000" b="1" spc="-5" dirty="0" smtClean="0">
                <a:latin typeface="Arial MT"/>
                <a:cs typeface="Arial MT"/>
              </a:rPr>
              <a:t>zones</a:t>
            </a:r>
            <a:r>
              <a:rPr lang="fr-FR" sz="2000" b="1" spc="35" dirty="0" smtClean="0">
                <a:latin typeface="Arial MT"/>
                <a:cs typeface="Arial MT"/>
              </a:rPr>
              <a:t> </a:t>
            </a:r>
            <a:r>
              <a:rPr lang="fr-FR" sz="2000" b="1" spc="-5" dirty="0" smtClean="0">
                <a:latin typeface="Arial MT"/>
                <a:cs typeface="Arial MT"/>
              </a:rPr>
              <a:t>ulcérées,</a:t>
            </a:r>
          </a:p>
          <a:p>
            <a:pPr marL="184150" marR="185420" algn="just"/>
            <a:endParaRPr lang="fr-FR" sz="2000" b="1" spc="-5" dirty="0" smtClean="0">
              <a:latin typeface="Arial MT"/>
              <a:cs typeface="Arial MT"/>
            </a:endParaRPr>
          </a:p>
          <a:p>
            <a:pPr marL="184150" marR="185420" algn="just"/>
            <a:r>
              <a:rPr lang="fr-FR" sz="2000" b="1" spc="30" dirty="0" smtClean="0">
                <a:latin typeface="Arial MT"/>
                <a:cs typeface="Arial MT"/>
              </a:rPr>
              <a:t> </a:t>
            </a:r>
            <a:r>
              <a:rPr lang="fr-FR" sz="2000" b="1" spc="-5" dirty="0" smtClean="0">
                <a:latin typeface="Arial MT"/>
                <a:cs typeface="Arial MT"/>
              </a:rPr>
              <a:t>réalisant</a:t>
            </a:r>
            <a:r>
              <a:rPr lang="fr-FR" sz="2000" b="1" spc="35" dirty="0" smtClean="0">
                <a:latin typeface="Arial MT"/>
                <a:cs typeface="Arial MT"/>
              </a:rPr>
              <a:t> </a:t>
            </a:r>
            <a:r>
              <a:rPr lang="fr-FR" sz="2000" b="1" spc="-5" dirty="0" smtClean="0">
                <a:latin typeface="Arial MT"/>
                <a:cs typeface="Arial MT"/>
              </a:rPr>
              <a:t>donc</a:t>
            </a:r>
            <a:r>
              <a:rPr lang="fr-FR" sz="2000" b="1" spc="30" dirty="0" smtClean="0">
                <a:latin typeface="Arial MT"/>
                <a:cs typeface="Arial MT"/>
              </a:rPr>
              <a:t> </a:t>
            </a:r>
            <a:r>
              <a:rPr lang="fr-FR" sz="2000" b="1" spc="-5" dirty="0" smtClean="0">
                <a:latin typeface="Arial MT"/>
                <a:cs typeface="Arial MT"/>
              </a:rPr>
              <a:t>une</a:t>
            </a:r>
            <a:r>
              <a:rPr lang="fr-FR" sz="2000" b="1" spc="25" dirty="0" smtClean="0">
                <a:latin typeface="Arial MT"/>
                <a:cs typeface="Arial MT"/>
              </a:rPr>
              <a:t> </a:t>
            </a:r>
            <a:r>
              <a:rPr lang="fr-FR" sz="2000" b="1" spc="-5" dirty="0" smtClean="0">
                <a:latin typeface="Arial MT"/>
                <a:cs typeface="Arial MT"/>
              </a:rPr>
              <a:t>saillie</a:t>
            </a:r>
            <a:r>
              <a:rPr lang="fr-FR" sz="2000" b="1" spc="30" dirty="0" smtClean="0">
                <a:latin typeface="Arial MT"/>
                <a:cs typeface="Arial MT"/>
              </a:rPr>
              <a:t> </a:t>
            </a:r>
            <a:r>
              <a:rPr lang="fr-FR" sz="2000" b="1" spc="-5" dirty="0" smtClean="0">
                <a:latin typeface="Arial MT"/>
                <a:cs typeface="Arial MT"/>
              </a:rPr>
              <a:t>dans </a:t>
            </a:r>
            <a:r>
              <a:rPr lang="fr-FR" sz="2000" b="1" spc="-265" dirty="0" smtClean="0">
                <a:latin typeface="Arial MT"/>
                <a:cs typeface="Arial MT"/>
              </a:rPr>
              <a:t> l</a:t>
            </a:r>
            <a:r>
              <a:rPr lang="fr-FR" sz="2000" b="1" spc="-5" dirty="0" smtClean="0">
                <a:latin typeface="Arial MT"/>
                <a:cs typeface="Arial MT"/>
              </a:rPr>
              <a:t>a lumière colique.</a:t>
            </a:r>
          </a:p>
          <a:p>
            <a:pPr marL="184150" marR="185420" algn="just"/>
            <a:endParaRPr lang="fr-FR" sz="2000" b="1" spc="-5" dirty="0" smtClean="0">
              <a:latin typeface="Arial MT"/>
              <a:cs typeface="Arial MT"/>
            </a:endParaRPr>
          </a:p>
          <a:p>
            <a:pPr marL="184150" marR="185420" algn="just"/>
            <a:r>
              <a:rPr lang="fr-FR" sz="2000" b="1" spc="-5" dirty="0" smtClean="0">
                <a:latin typeface="Arial MT"/>
                <a:cs typeface="Arial MT"/>
              </a:rPr>
              <a:t> C'est pour faire la différence avec des polypes </a:t>
            </a:r>
            <a:r>
              <a:rPr lang="fr-FR" sz="2000" b="1" dirty="0" smtClean="0">
                <a:latin typeface="Arial MT"/>
                <a:cs typeface="Arial MT"/>
              </a:rPr>
              <a:t>prolifératifs</a:t>
            </a:r>
          </a:p>
          <a:p>
            <a:pPr marL="184150" marR="185420" algn="just"/>
            <a:endParaRPr lang="fr-FR" sz="2000" b="1" dirty="0" smtClean="0">
              <a:latin typeface="Arial MT"/>
              <a:cs typeface="Arial MT"/>
            </a:endParaRPr>
          </a:p>
          <a:p>
            <a:pPr marL="184150" marR="185420" algn="just"/>
            <a:r>
              <a:rPr lang="fr-FR" sz="2000" b="1" dirty="0" smtClean="0">
                <a:latin typeface="Arial MT"/>
                <a:cs typeface="Arial MT"/>
              </a:rPr>
              <a:t> </a:t>
            </a:r>
            <a:r>
              <a:rPr lang="fr-FR" sz="2000" b="1" spc="-5" dirty="0" smtClean="0">
                <a:latin typeface="Arial MT"/>
                <a:cs typeface="Arial MT"/>
              </a:rPr>
              <a:t>(polypes </a:t>
            </a:r>
            <a:r>
              <a:rPr lang="fr-FR" sz="2000" b="1" dirty="0" smtClean="0">
                <a:latin typeface="Arial MT"/>
                <a:cs typeface="Arial MT"/>
              </a:rPr>
              <a:t> </a:t>
            </a:r>
            <a:r>
              <a:rPr lang="fr-FR" sz="2000" b="1" spc="-5" dirty="0" smtClean="0">
                <a:latin typeface="Arial MT"/>
                <a:cs typeface="Arial MT"/>
              </a:rPr>
              <a:t>adénomateux</a:t>
            </a:r>
            <a:r>
              <a:rPr lang="fr-FR" sz="2000" b="1" spc="160" dirty="0" smtClean="0">
                <a:latin typeface="Arial MT"/>
                <a:cs typeface="Arial MT"/>
              </a:rPr>
              <a:t> </a:t>
            </a:r>
            <a:r>
              <a:rPr lang="fr-FR" sz="2000" b="1" spc="-5" dirty="0" smtClean="0">
                <a:latin typeface="Arial MT"/>
                <a:cs typeface="Arial MT"/>
              </a:rPr>
              <a:t>ou</a:t>
            </a:r>
            <a:r>
              <a:rPr lang="fr-FR" sz="2000" b="1" spc="165" dirty="0" smtClean="0">
                <a:latin typeface="Arial MT"/>
                <a:cs typeface="Arial MT"/>
              </a:rPr>
              <a:t> </a:t>
            </a:r>
            <a:r>
              <a:rPr lang="fr-FR" sz="2000" b="1" spc="-5" dirty="0" smtClean="0">
                <a:latin typeface="Arial MT"/>
                <a:cs typeface="Arial MT"/>
              </a:rPr>
              <a:t>hyperplasiques)</a:t>
            </a:r>
            <a:r>
              <a:rPr lang="fr-FR" sz="2000" b="1" spc="155" dirty="0" smtClean="0">
                <a:latin typeface="Arial MT"/>
                <a:cs typeface="Arial MT"/>
              </a:rPr>
              <a:t> </a:t>
            </a:r>
            <a:r>
              <a:rPr lang="fr-FR" sz="2000" b="1" spc="-5" dirty="0" smtClean="0">
                <a:latin typeface="Arial MT"/>
                <a:cs typeface="Arial MT"/>
              </a:rPr>
              <a:t>que</a:t>
            </a:r>
          </a:p>
          <a:p>
            <a:pPr marL="184150" marR="185420" algn="just"/>
            <a:endParaRPr lang="fr-FR" sz="2000" b="1" spc="-5" dirty="0" smtClean="0">
              <a:latin typeface="Arial MT"/>
              <a:cs typeface="Arial MT"/>
            </a:endParaRPr>
          </a:p>
          <a:p>
            <a:pPr marL="184150" marR="185420" algn="just"/>
            <a:r>
              <a:rPr lang="fr-FR" sz="2000" b="1" spc="165" dirty="0" smtClean="0">
                <a:latin typeface="Arial MT"/>
                <a:cs typeface="Arial MT"/>
              </a:rPr>
              <a:t> </a:t>
            </a:r>
            <a:r>
              <a:rPr lang="fr-FR" sz="2000" b="1" spc="-5" dirty="0" smtClean="0">
                <a:latin typeface="Arial MT"/>
                <a:cs typeface="Arial MT"/>
              </a:rPr>
              <a:t>le</a:t>
            </a:r>
            <a:r>
              <a:rPr lang="fr-FR" sz="2000" b="1" spc="165" dirty="0" smtClean="0">
                <a:latin typeface="Arial MT"/>
                <a:cs typeface="Arial MT"/>
              </a:rPr>
              <a:t> </a:t>
            </a:r>
            <a:r>
              <a:rPr lang="fr-FR" sz="2000" b="1" spc="-5" dirty="0" smtClean="0">
                <a:latin typeface="Arial MT"/>
                <a:cs typeface="Arial MT"/>
              </a:rPr>
              <a:t>terme</a:t>
            </a:r>
            <a:r>
              <a:rPr lang="fr-FR" sz="2000" b="1" spc="165" dirty="0" smtClean="0">
                <a:latin typeface="Arial MT"/>
                <a:cs typeface="Arial MT"/>
              </a:rPr>
              <a:t> </a:t>
            </a:r>
            <a:r>
              <a:rPr lang="fr-FR" sz="2000" b="1" dirty="0" smtClean="0">
                <a:latin typeface="Arial MT"/>
                <a:cs typeface="Arial MT"/>
              </a:rPr>
              <a:t>de</a:t>
            </a:r>
            <a:r>
              <a:rPr lang="fr-FR" sz="2000" b="1" spc="165" dirty="0" smtClean="0">
                <a:latin typeface="Arial MT"/>
                <a:cs typeface="Arial MT"/>
              </a:rPr>
              <a:t> </a:t>
            </a:r>
            <a:r>
              <a:rPr lang="fr-FR" sz="2000" b="1" dirty="0" smtClean="0">
                <a:latin typeface="Arial MT"/>
                <a:cs typeface="Arial MT"/>
              </a:rPr>
              <a:t>«</a:t>
            </a:r>
            <a:r>
              <a:rPr lang="fr-FR" sz="2000" b="1" spc="155" dirty="0" smtClean="0">
                <a:latin typeface="Arial MT"/>
                <a:cs typeface="Arial MT"/>
              </a:rPr>
              <a:t> </a:t>
            </a:r>
            <a:r>
              <a:rPr lang="fr-FR" sz="2000" b="1" spc="-5" dirty="0" smtClean="0">
                <a:latin typeface="Arial MT"/>
                <a:cs typeface="Arial MT"/>
              </a:rPr>
              <a:t>pseudo-polype</a:t>
            </a:r>
            <a:r>
              <a:rPr lang="fr-FR" sz="2000" b="1" spc="180" dirty="0" smtClean="0">
                <a:latin typeface="Arial MT"/>
                <a:cs typeface="Arial MT"/>
              </a:rPr>
              <a:t> </a:t>
            </a:r>
            <a:r>
              <a:rPr lang="fr-FR" sz="2000" b="1" dirty="0" smtClean="0">
                <a:latin typeface="Arial MT"/>
                <a:cs typeface="Arial MT"/>
              </a:rPr>
              <a:t>»</a:t>
            </a:r>
            <a:r>
              <a:rPr lang="fr-FR" sz="2000" b="1" spc="155" dirty="0" smtClean="0">
                <a:latin typeface="Arial MT"/>
                <a:cs typeface="Arial MT"/>
              </a:rPr>
              <a:t> </a:t>
            </a:r>
            <a:r>
              <a:rPr lang="fr-FR" sz="2000" b="1" dirty="0" smtClean="0">
                <a:latin typeface="Arial MT"/>
                <a:cs typeface="Arial MT"/>
              </a:rPr>
              <a:t>a</a:t>
            </a:r>
            <a:r>
              <a:rPr lang="fr-FR" sz="2000" b="1" spc="165" dirty="0" smtClean="0">
                <a:latin typeface="Arial MT"/>
                <a:cs typeface="Arial MT"/>
              </a:rPr>
              <a:t> </a:t>
            </a:r>
            <a:r>
              <a:rPr lang="fr-FR" sz="2000" b="1" spc="-5" dirty="0" smtClean="0">
                <a:latin typeface="Arial MT"/>
                <a:cs typeface="Arial MT"/>
              </a:rPr>
              <a:t>été</a:t>
            </a:r>
            <a:r>
              <a:rPr lang="fr-FR" sz="2000" b="1" spc="165" dirty="0" smtClean="0">
                <a:latin typeface="Arial MT"/>
                <a:cs typeface="Arial MT"/>
              </a:rPr>
              <a:t> </a:t>
            </a:r>
            <a:r>
              <a:rPr lang="fr-FR" sz="2000" b="1" spc="-5" dirty="0" smtClean="0">
                <a:latin typeface="Arial MT"/>
                <a:cs typeface="Arial MT"/>
              </a:rPr>
              <a:t>utilisé</a:t>
            </a:r>
            <a:r>
              <a:rPr lang="fr-FR" sz="2000" b="1" spc="165" dirty="0" smtClean="0">
                <a:latin typeface="Arial MT"/>
                <a:cs typeface="Arial MT"/>
              </a:rPr>
              <a:t> </a:t>
            </a:r>
            <a:r>
              <a:rPr lang="fr-FR" sz="2000" b="1" dirty="0" smtClean="0">
                <a:latin typeface="Arial MT"/>
                <a:cs typeface="Arial MT"/>
              </a:rPr>
              <a:t>et</a:t>
            </a:r>
            <a:r>
              <a:rPr lang="fr-FR" sz="2000" b="1" spc="160" dirty="0" smtClean="0">
                <a:latin typeface="Arial MT"/>
                <a:cs typeface="Arial MT"/>
              </a:rPr>
              <a:t> </a:t>
            </a:r>
            <a:r>
              <a:rPr lang="fr-FR" sz="2000" b="1" spc="-5" dirty="0" smtClean="0">
                <a:latin typeface="Arial MT"/>
                <a:cs typeface="Arial MT"/>
              </a:rPr>
              <a:t>gardé.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57700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429124" y="4813994"/>
            <a:ext cx="4714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b="1" dirty="0"/>
              <a:t>Recto-colite ulcéro-hémorragique </a:t>
            </a:r>
            <a:r>
              <a:rPr lang="fr-FR" b="1" dirty="0" smtClean="0"/>
              <a:t>ULCERATION</a:t>
            </a:r>
          </a:p>
          <a:p>
            <a:r>
              <a:rPr lang="fr-FR" b="1" dirty="0" smtClean="0"/>
              <a:t>(signe grave, risque de perforation )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71472" y="4952494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b="1" dirty="0"/>
              <a:t>-Muqueuse pétéchiale </a:t>
            </a: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4643438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1000108"/>
            <a:ext cx="7786742" cy="4206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fr-FR" sz="3200" b="1" u="sng" spc="-5" dirty="0" smtClean="0">
                <a:uFill>
                  <a:solidFill>
                    <a:srgbClr val="000000"/>
                  </a:solidFill>
                </a:uFill>
                <a:cs typeface="Calibri"/>
              </a:rPr>
              <a:t>Objectifs</a:t>
            </a:r>
          </a:p>
          <a:p>
            <a:pPr marL="12700" algn="ctr">
              <a:lnSpc>
                <a:spcPct val="100000"/>
              </a:lnSpc>
            </a:pPr>
            <a:endParaRPr lang="fr-FR" sz="3200" b="1" u="sng" spc="-5" dirty="0" smtClean="0">
              <a:uFill>
                <a:solidFill>
                  <a:srgbClr val="000000"/>
                </a:solidFill>
              </a:uFill>
              <a:cs typeface="Calibri"/>
            </a:endParaRPr>
          </a:p>
          <a:p>
            <a:pPr marL="12700" algn="ctr">
              <a:lnSpc>
                <a:spcPct val="100000"/>
              </a:lnSpc>
            </a:pPr>
            <a:endParaRPr lang="fr-FR" sz="3200" dirty="0" smtClean="0">
              <a:cs typeface="Calibri"/>
            </a:endParaRPr>
          </a:p>
          <a:p>
            <a:pPr marL="12700" marR="6985">
              <a:lnSpc>
                <a:spcPct val="101699"/>
              </a:lnSpc>
              <a:spcBef>
                <a:spcPts val="20"/>
              </a:spcBef>
              <a:buChar char="-"/>
              <a:tabLst>
                <a:tab pos="95250" algn="l"/>
              </a:tabLst>
            </a:pPr>
            <a:r>
              <a:rPr lang="fr-FR" sz="2400" spc="-5" dirty="0" smtClean="0">
                <a:cs typeface="Calibri"/>
              </a:rPr>
              <a:t>Connaitre</a:t>
            </a:r>
            <a:r>
              <a:rPr lang="fr-FR" sz="2400" spc="10" dirty="0" smtClean="0">
                <a:cs typeface="Calibri"/>
              </a:rPr>
              <a:t> </a:t>
            </a:r>
            <a:r>
              <a:rPr lang="fr-FR" sz="2400" dirty="0" smtClean="0">
                <a:cs typeface="Calibri"/>
              </a:rPr>
              <a:t>les </a:t>
            </a:r>
            <a:r>
              <a:rPr lang="fr-FR" sz="2400" spc="-5" dirty="0" smtClean="0">
                <a:cs typeface="Calibri"/>
              </a:rPr>
              <a:t>particularités</a:t>
            </a:r>
            <a:r>
              <a:rPr lang="fr-FR" sz="2400" spc="5" dirty="0" smtClean="0">
                <a:cs typeface="Calibri"/>
              </a:rPr>
              <a:t> </a:t>
            </a:r>
            <a:r>
              <a:rPr lang="fr-FR" sz="2400" spc="-5" dirty="0" smtClean="0">
                <a:cs typeface="Calibri"/>
              </a:rPr>
              <a:t>topographiques,</a:t>
            </a:r>
            <a:r>
              <a:rPr lang="fr-FR" sz="2400" spc="15" dirty="0" smtClean="0">
                <a:cs typeface="Calibri"/>
              </a:rPr>
              <a:t> </a:t>
            </a:r>
            <a:r>
              <a:rPr lang="fr-FR" sz="2400" spc="-5" dirty="0" smtClean="0">
                <a:cs typeface="Calibri"/>
              </a:rPr>
              <a:t>macroscopiques</a:t>
            </a:r>
            <a:r>
              <a:rPr lang="fr-FR" sz="2400" spc="15" dirty="0" smtClean="0">
                <a:cs typeface="Calibri"/>
              </a:rPr>
              <a:t> </a:t>
            </a:r>
            <a:r>
              <a:rPr lang="fr-FR" sz="2400" spc="-5" dirty="0" smtClean="0">
                <a:cs typeface="Calibri"/>
              </a:rPr>
              <a:t>et</a:t>
            </a:r>
            <a:r>
              <a:rPr lang="fr-FR" sz="2400" spc="15" dirty="0" smtClean="0">
                <a:cs typeface="Calibri"/>
              </a:rPr>
              <a:t> </a:t>
            </a:r>
            <a:r>
              <a:rPr lang="fr-FR" sz="2400" spc="-5" dirty="0" smtClean="0">
                <a:cs typeface="Calibri"/>
              </a:rPr>
              <a:t>microscopiques</a:t>
            </a:r>
            <a:r>
              <a:rPr lang="fr-FR" sz="2400" spc="5" dirty="0" smtClean="0">
                <a:cs typeface="Calibri"/>
              </a:rPr>
              <a:t> </a:t>
            </a:r>
            <a:r>
              <a:rPr lang="fr-FR" sz="2400" dirty="0" smtClean="0">
                <a:cs typeface="Calibri"/>
              </a:rPr>
              <a:t>de</a:t>
            </a:r>
            <a:r>
              <a:rPr lang="fr-FR" sz="2400" spc="35" dirty="0" smtClean="0">
                <a:cs typeface="Calibri"/>
              </a:rPr>
              <a:t> </a:t>
            </a:r>
            <a:r>
              <a:rPr lang="fr-FR" sz="2400" dirty="0" smtClean="0">
                <a:cs typeface="Calibri"/>
              </a:rPr>
              <a:t>la </a:t>
            </a:r>
            <a:r>
              <a:rPr lang="fr-FR" sz="2400" spc="-5" dirty="0" smtClean="0">
                <a:cs typeface="Calibri"/>
              </a:rPr>
              <a:t>recto- </a:t>
            </a:r>
            <a:r>
              <a:rPr lang="fr-FR" sz="2400" spc="-254" dirty="0" smtClean="0">
                <a:cs typeface="Calibri"/>
              </a:rPr>
              <a:t> </a:t>
            </a:r>
            <a:r>
              <a:rPr lang="fr-FR" sz="2400" spc="-5" dirty="0" smtClean="0">
                <a:cs typeface="Calibri"/>
              </a:rPr>
              <a:t>colite</a:t>
            </a:r>
            <a:r>
              <a:rPr lang="fr-FR" sz="2400" spc="-10" dirty="0" smtClean="0">
                <a:cs typeface="Calibri"/>
              </a:rPr>
              <a:t> </a:t>
            </a:r>
            <a:r>
              <a:rPr lang="fr-FR" sz="2400" spc="-5" dirty="0" smtClean="0">
                <a:cs typeface="Calibri"/>
              </a:rPr>
              <a:t>hémorragique.</a:t>
            </a:r>
          </a:p>
          <a:p>
            <a:pPr marL="12700" marR="6985">
              <a:lnSpc>
                <a:spcPct val="101699"/>
              </a:lnSpc>
              <a:spcBef>
                <a:spcPts val="20"/>
              </a:spcBef>
              <a:buChar char="-"/>
              <a:tabLst>
                <a:tab pos="95250" algn="l"/>
              </a:tabLst>
            </a:pPr>
            <a:endParaRPr lang="fr-FR" sz="2400" spc="-5" dirty="0" smtClean="0">
              <a:cs typeface="Calibri"/>
            </a:endParaRPr>
          </a:p>
          <a:p>
            <a:pPr marL="12700" marR="6985">
              <a:lnSpc>
                <a:spcPct val="101699"/>
              </a:lnSpc>
              <a:spcBef>
                <a:spcPts val="20"/>
              </a:spcBef>
              <a:buChar char="-"/>
              <a:tabLst>
                <a:tab pos="95250" algn="l"/>
              </a:tabLst>
            </a:pPr>
            <a:endParaRPr lang="fr-FR" sz="2400" dirty="0" smtClean="0">
              <a:cs typeface="Calibri"/>
            </a:endParaRPr>
          </a:p>
          <a:p>
            <a:pPr marL="12700" marR="414655">
              <a:lnSpc>
                <a:spcPct val="101699"/>
              </a:lnSpc>
              <a:buChar char="-"/>
              <a:tabLst>
                <a:tab pos="95250" algn="l"/>
              </a:tabLst>
            </a:pPr>
            <a:r>
              <a:rPr lang="fr-FR" sz="2400" spc="-5" dirty="0" smtClean="0">
                <a:cs typeface="Calibri"/>
              </a:rPr>
              <a:t>Connaitre</a:t>
            </a:r>
            <a:r>
              <a:rPr lang="fr-FR" sz="2400" spc="10" dirty="0" smtClean="0">
                <a:cs typeface="Calibri"/>
              </a:rPr>
              <a:t> </a:t>
            </a:r>
            <a:r>
              <a:rPr lang="fr-FR" sz="2400" dirty="0" smtClean="0">
                <a:cs typeface="Calibri"/>
              </a:rPr>
              <a:t>les </a:t>
            </a:r>
            <a:r>
              <a:rPr lang="fr-FR" sz="2400" spc="-5" dirty="0" smtClean="0">
                <a:cs typeface="Calibri"/>
              </a:rPr>
              <a:t>particularités</a:t>
            </a:r>
            <a:r>
              <a:rPr lang="fr-FR" sz="2400" spc="5" dirty="0" smtClean="0">
                <a:cs typeface="Calibri"/>
              </a:rPr>
              <a:t> </a:t>
            </a:r>
            <a:r>
              <a:rPr lang="fr-FR" sz="2400" spc="-5" dirty="0" smtClean="0">
                <a:cs typeface="Calibri"/>
              </a:rPr>
              <a:t>topographiques,</a:t>
            </a:r>
            <a:r>
              <a:rPr lang="fr-FR" sz="2400" spc="15" dirty="0" smtClean="0">
                <a:cs typeface="Calibri"/>
              </a:rPr>
              <a:t> </a:t>
            </a:r>
            <a:r>
              <a:rPr lang="fr-FR" sz="2400" spc="-5" dirty="0" smtClean="0">
                <a:cs typeface="Calibri"/>
              </a:rPr>
              <a:t>macroscopiques</a:t>
            </a:r>
            <a:r>
              <a:rPr lang="fr-FR" sz="2400" spc="15" dirty="0" smtClean="0">
                <a:cs typeface="Calibri"/>
              </a:rPr>
              <a:t> </a:t>
            </a:r>
            <a:r>
              <a:rPr lang="fr-FR" sz="2400" spc="-5" dirty="0" smtClean="0">
                <a:cs typeface="Calibri"/>
              </a:rPr>
              <a:t>et</a:t>
            </a:r>
            <a:r>
              <a:rPr lang="fr-FR" sz="2400" spc="15" dirty="0" smtClean="0">
                <a:cs typeface="Calibri"/>
              </a:rPr>
              <a:t> </a:t>
            </a:r>
            <a:r>
              <a:rPr lang="fr-FR" sz="2400" spc="-5" dirty="0" smtClean="0">
                <a:cs typeface="Calibri"/>
              </a:rPr>
              <a:t>microscopiques</a:t>
            </a:r>
            <a:r>
              <a:rPr lang="fr-FR" sz="2400" dirty="0" smtClean="0">
                <a:cs typeface="Calibri"/>
              </a:rPr>
              <a:t> de</a:t>
            </a:r>
            <a:r>
              <a:rPr lang="fr-FR" sz="2400" spc="15" dirty="0" smtClean="0">
                <a:cs typeface="Calibri"/>
              </a:rPr>
              <a:t> </a:t>
            </a:r>
            <a:r>
              <a:rPr lang="fr-FR" sz="2400" dirty="0" smtClean="0">
                <a:cs typeface="Calibri"/>
              </a:rPr>
              <a:t>la </a:t>
            </a:r>
            <a:r>
              <a:rPr lang="fr-FR" sz="2400" spc="-254" dirty="0" smtClean="0">
                <a:cs typeface="Calibri"/>
              </a:rPr>
              <a:t> </a:t>
            </a:r>
            <a:r>
              <a:rPr lang="fr-FR" sz="2400" dirty="0" smtClean="0">
                <a:cs typeface="Calibri"/>
              </a:rPr>
              <a:t>maladie</a:t>
            </a:r>
            <a:r>
              <a:rPr lang="fr-FR" sz="2400" spc="-10" dirty="0" smtClean="0">
                <a:cs typeface="Calibri"/>
              </a:rPr>
              <a:t> </a:t>
            </a:r>
            <a:r>
              <a:rPr lang="fr-FR" sz="2400" dirty="0" smtClean="0">
                <a:cs typeface="Calibri"/>
              </a:rPr>
              <a:t>de</a:t>
            </a:r>
            <a:r>
              <a:rPr lang="fr-FR" sz="2400" spc="-10" dirty="0" smtClean="0">
                <a:cs typeface="Calibri"/>
              </a:rPr>
              <a:t> </a:t>
            </a:r>
            <a:r>
              <a:rPr lang="fr-FR" sz="2400" spc="-5" dirty="0" smtClean="0">
                <a:cs typeface="Calibri"/>
              </a:rPr>
              <a:t>Crohn.</a:t>
            </a:r>
            <a:endParaRPr lang="fr-FR" sz="2400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RCH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fr-FR" dirty="0"/>
          </a:p>
          <a:p>
            <a:pPr>
              <a:buNone/>
            </a:pPr>
            <a:r>
              <a:rPr lang="fr-FR" sz="9600" b="1" i="1" dirty="0"/>
              <a:t>c- Microscopie </a:t>
            </a:r>
            <a:r>
              <a:rPr lang="fr-FR" sz="9600" i="1" dirty="0"/>
              <a:t>: </a:t>
            </a:r>
            <a:r>
              <a:rPr lang="fr-FR" sz="9600" i="1" dirty="0" smtClean="0"/>
              <a:t>L</a:t>
            </a:r>
            <a:r>
              <a:rPr lang="fr-FR" sz="9600" dirty="0" smtClean="0"/>
              <a:t>es </a:t>
            </a:r>
            <a:r>
              <a:rPr lang="fr-FR" sz="9600" dirty="0"/>
              <a:t>lésions histologiques se limitent à </a:t>
            </a:r>
            <a:r>
              <a:rPr lang="fr-FR" sz="9600" i="1" dirty="0"/>
              <a:t>la muqueuse et à la partie superficielle de la sous-muqueuse. </a:t>
            </a:r>
          </a:p>
          <a:p>
            <a:pPr>
              <a:buNone/>
            </a:pPr>
            <a:endParaRPr lang="fr-FR" sz="9600" i="1" dirty="0"/>
          </a:p>
          <a:p>
            <a:pPr>
              <a:buNone/>
            </a:pPr>
            <a:r>
              <a:rPr lang="fr-FR" sz="9600" i="1" dirty="0"/>
              <a:t>-Continues, elles comportent habituellement des pertes de substances , un infiltrat </a:t>
            </a:r>
            <a:r>
              <a:rPr lang="fr-FR" sz="9600" i="1" dirty="0" smtClean="0"/>
              <a:t>lympho-plasmocytaire </a:t>
            </a:r>
            <a:r>
              <a:rPr lang="fr-FR" sz="9600" i="1" dirty="0"/>
              <a:t>du chorion, des abcès cryptiques, une perte de la muco-sécrétion et une modification architecturale des glandes. </a:t>
            </a:r>
          </a:p>
          <a:p>
            <a:pPr>
              <a:buNone/>
            </a:pPr>
            <a:endParaRPr lang="fr-FR" sz="9600" i="1" dirty="0"/>
          </a:p>
          <a:p>
            <a:pPr>
              <a:buNone/>
            </a:pPr>
            <a:r>
              <a:rPr lang="fr-FR" sz="9600" dirty="0"/>
              <a:t>-Absence  </a:t>
            </a:r>
            <a:r>
              <a:rPr lang="fr-FR" sz="9600" i="1" dirty="0"/>
              <a:t> de </a:t>
            </a:r>
            <a:r>
              <a:rPr lang="fr-FR" sz="9600" i="1" dirty="0" smtClean="0"/>
              <a:t>sclérose (fibrose) </a:t>
            </a:r>
            <a:r>
              <a:rPr lang="fr-FR" sz="9600" i="1" dirty="0"/>
              <a:t>et  de granulome tuberculoïde. </a:t>
            </a:r>
          </a:p>
          <a:p>
            <a:pPr>
              <a:buNone/>
            </a:pPr>
            <a:r>
              <a:rPr lang="fr-FR" sz="9600" dirty="0"/>
              <a:t>-Du fait de l’absence de signes histologiques spécifiques, la </a:t>
            </a:r>
          </a:p>
          <a:p>
            <a:pPr>
              <a:buNone/>
            </a:pPr>
            <a:r>
              <a:rPr lang="fr-FR" sz="9600" dirty="0"/>
              <a:t>conclusion de l’examen anatomopathologique ne peut </a:t>
            </a:r>
            <a:r>
              <a:rPr lang="fr-FR" sz="9600" dirty="0" smtClean="0"/>
              <a:t>être </a:t>
            </a:r>
            <a:r>
              <a:rPr lang="fr-FR" sz="9600" dirty="0"/>
              <a:t>que aspect    « évocateur » ou « compatible avec » le diagnostic de RCH.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76" y="1428736"/>
            <a:ext cx="6858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marR="182880">
              <a:lnSpc>
                <a:spcPts val="1150"/>
              </a:lnSpc>
            </a:pPr>
            <a:r>
              <a:rPr lang="fr-FR" sz="2400" b="1" spc="-5" dirty="0" smtClean="0">
                <a:solidFill>
                  <a:srgbClr val="FF0000"/>
                </a:solidFill>
                <a:latin typeface="Arial MT"/>
                <a:cs typeface="Arial MT"/>
              </a:rPr>
              <a:t>N.B</a:t>
            </a:r>
            <a:r>
              <a:rPr lang="fr-FR" sz="2400" b="1" spc="165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 MT"/>
                <a:cs typeface="Arial MT"/>
              </a:rPr>
              <a:t>:</a:t>
            </a:r>
            <a:r>
              <a:rPr lang="fr-FR" sz="2400" b="1" spc="150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</a:p>
          <a:p>
            <a:pPr marL="184150" marR="182880">
              <a:lnSpc>
                <a:spcPts val="1150"/>
              </a:lnSpc>
            </a:pPr>
            <a:endParaRPr lang="fr-FR" sz="2400" b="1" spc="150" dirty="0" smtClean="0">
              <a:solidFill>
                <a:srgbClr val="FF0000"/>
              </a:solidFill>
              <a:latin typeface="Arial MT"/>
              <a:cs typeface="Arial MT"/>
            </a:endParaRPr>
          </a:p>
          <a:p>
            <a:pPr marL="184150" marR="182880">
              <a:lnSpc>
                <a:spcPts val="1150"/>
              </a:lnSpc>
            </a:pPr>
            <a:endParaRPr lang="fr-FR" sz="2400" b="1" spc="150" dirty="0" smtClean="0">
              <a:solidFill>
                <a:srgbClr val="FF0000"/>
              </a:solidFill>
              <a:latin typeface="Arial MT"/>
              <a:cs typeface="Arial MT"/>
            </a:endParaRPr>
          </a:p>
          <a:p>
            <a:pPr marL="184150" marR="182880">
              <a:lnSpc>
                <a:spcPts val="1150"/>
              </a:lnSpc>
            </a:pPr>
            <a:endParaRPr lang="fr-FR" sz="2400" b="1" spc="150" dirty="0" smtClean="0">
              <a:solidFill>
                <a:srgbClr val="FF0000"/>
              </a:solidFill>
              <a:latin typeface="Arial MT"/>
              <a:cs typeface="Arial MT"/>
            </a:endParaRPr>
          </a:p>
          <a:p>
            <a:pPr marL="184150" marR="182880">
              <a:lnSpc>
                <a:spcPts val="1150"/>
              </a:lnSpc>
            </a:pPr>
            <a:endParaRPr lang="fr-FR" sz="2400" b="1" spc="150" dirty="0" smtClean="0">
              <a:solidFill>
                <a:srgbClr val="FF0000"/>
              </a:solidFill>
              <a:latin typeface="Arial MT"/>
              <a:cs typeface="Arial MT"/>
            </a:endParaRPr>
          </a:p>
          <a:p>
            <a:pPr marL="184150" marR="182880">
              <a:lnSpc>
                <a:spcPts val="1150"/>
              </a:lnSpc>
            </a:pPr>
            <a:r>
              <a:rPr lang="fr-FR" sz="2400" b="1" spc="-5" dirty="0" smtClean="0">
                <a:solidFill>
                  <a:srgbClr val="FF0000"/>
                </a:solidFill>
                <a:latin typeface="Arial MT"/>
                <a:cs typeface="Arial MT"/>
              </a:rPr>
              <a:t>le</a:t>
            </a:r>
            <a:r>
              <a:rPr lang="fr-FR" sz="2400" b="1" spc="155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fr-FR" sz="2400" b="1" spc="-5" dirty="0" smtClean="0">
                <a:solidFill>
                  <a:srgbClr val="FF0000"/>
                </a:solidFill>
                <a:latin typeface="Arial MT"/>
                <a:cs typeface="Arial MT"/>
              </a:rPr>
              <a:t>caractère</a:t>
            </a:r>
            <a:r>
              <a:rPr lang="fr-FR" sz="2400" b="1" spc="155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fr-FR" sz="2400" b="1" spc="-5" dirty="0" smtClean="0">
                <a:solidFill>
                  <a:srgbClr val="FF0000"/>
                </a:solidFill>
                <a:latin typeface="Arial MT"/>
                <a:cs typeface="Arial MT"/>
              </a:rPr>
              <a:t>uniquement</a:t>
            </a:r>
            <a:r>
              <a:rPr lang="fr-FR" sz="2400" b="1" spc="150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fr-FR" sz="2400" b="1" spc="-5" dirty="0" smtClean="0">
                <a:solidFill>
                  <a:srgbClr val="FF0000"/>
                </a:solidFill>
                <a:latin typeface="Arial MT"/>
                <a:cs typeface="Arial MT"/>
              </a:rPr>
              <a:t>superficiel</a:t>
            </a:r>
            <a:r>
              <a:rPr lang="fr-FR" sz="2400" b="1" spc="165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fr-FR" sz="2400" b="1" spc="-5" dirty="0" smtClean="0">
                <a:solidFill>
                  <a:srgbClr val="FF0000"/>
                </a:solidFill>
                <a:latin typeface="Arial MT"/>
                <a:cs typeface="Arial MT"/>
              </a:rPr>
              <a:t>des</a:t>
            </a:r>
          </a:p>
          <a:p>
            <a:pPr marL="184150" marR="182880">
              <a:lnSpc>
                <a:spcPts val="1150"/>
              </a:lnSpc>
            </a:pPr>
            <a:endParaRPr lang="fr-FR" sz="2400" b="1" spc="-5" dirty="0" smtClean="0">
              <a:solidFill>
                <a:srgbClr val="FF0000"/>
              </a:solidFill>
              <a:latin typeface="Arial MT"/>
              <a:cs typeface="Arial MT"/>
            </a:endParaRPr>
          </a:p>
          <a:p>
            <a:pPr marL="184150" marR="182880">
              <a:lnSpc>
                <a:spcPts val="1150"/>
              </a:lnSpc>
            </a:pPr>
            <a:endParaRPr lang="fr-FR" sz="2400" b="1" spc="-5" dirty="0" smtClean="0">
              <a:solidFill>
                <a:srgbClr val="FF0000"/>
              </a:solidFill>
              <a:latin typeface="Arial MT"/>
              <a:cs typeface="Arial MT"/>
            </a:endParaRPr>
          </a:p>
          <a:p>
            <a:pPr marL="184150" marR="182880">
              <a:lnSpc>
                <a:spcPts val="1150"/>
              </a:lnSpc>
            </a:pPr>
            <a:endParaRPr lang="fr-FR" sz="2400" b="1" spc="-5" dirty="0" smtClean="0">
              <a:solidFill>
                <a:srgbClr val="FF0000"/>
              </a:solidFill>
              <a:latin typeface="Arial MT"/>
              <a:cs typeface="Arial MT"/>
            </a:endParaRPr>
          </a:p>
          <a:p>
            <a:pPr marL="184150" marR="182880">
              <a:lnSpc>
                <a:spcPts val="1150"/>
              </a:lnSpc>
            </a:pPr>
            <a:r>
              <a:rPr lang="fr-FR" sz="2400" b="1" spc="-5" dirty="0" smtClean="0">
                <a:solidFill>
                  <a:srgbClr val="FF0000"/>
                </a:solidFill>
                <a:latin typeface="Arial MT"/>
                <a:cs typeface="Arial MT"/>
              </a:rPr>
              <a:t>lésions</a:t>
            </a:r>
            <a:r>
              <a:rPr lang="fr-FR" sz="2400" b="1" spc="150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fr-FR" sz="2400" b="1" spc="-5" dirty="0" smtClean="0">
                <a:solidFill>
                  <a:srgbClr val="FF0000"/>
                </a:solidFill>
                <a:latin typeface="Arial MT"/>
                <a:cs typeface="Arial MT"/>
              </a:rPr>
              <a:t>peut</a:t>
            </a:r>
            <a:r>
              <a:rPr lang="fr-FR" sz="2400" b="1" spc="160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fr-FR" sz="2400" b="1" spc="-5" dirty="0" smtClean="0">
                <a:solidFill>
                  <a:srgbClr val="FF0000"/>
                </a:solidFill>
                <a:latin typeface="Arial MT"/>
                <a:cs typeface="Arial MT"/>
              </a:rPr>
              <a:t>être</a:t>
            </a:r>
            <a:r>
              <a:rPr lang="fr-FR" sz="2400" b="1" spc="155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fr-FR" sz="2400" b="1" spc="-5" dirty="0" smtClean="0">
                <a:solidFill>
                  <a:srgbClr val="FF0000"/>
                </a:solidFill>
                <a:latin typeface="Arial MT"/>
                <a:cs typeface="Arial MT"/>
              </a:rPr>
              <a:t>absent</a:t>
            </a:r>
            <a:r>
              <a:rPr lang="fr-FR" sz="2400" b="1" spc="155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 MT"/>
                <a:cs typeface="Arial MT"/>
              </a:rPr>
              <a:t>en</a:t>
            </a:r>
            <a:r>
              <a:rPr lang="fr-FR" sz="2400" b="1" spc="155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fr-FR" sz="2400" b="1" spc="-5" dirty="0" smtClean="0">
                <a:solidFill>
                  <a:srgbClr val="FF0000"/>
                </a:solidFill>
                <a:latin typeface="Arial MT"/>
                <a:cs typeface="Arial MT"/>
              </a:rPr>
              <a:t>cas</a:t>
            </a:r>
            <a:r>
              <a:rPr lang="fr-FR" sz="2400" b="1" spc="160" dirty="0" smtClean="0">
                <a:solidFill>
                  <a:srgbClr val="FF0000"/>
                </a:solidFill>
                <a:latin typeface="Arial MT"/>
                <a:cs typeface="Arial MT"/>
              </a:rPr>
              <a:t>  d’</a:t>
            </a:r>
            <a:r>
              <a:rPr lang="fr-FR" sz="2400" b="1" spc="-5" dirty="0" smtClean="0">
                <a:solidFill>
                  <a:srgbClr val="FF0000"/>
                </a:solidFill>
                <a:latin typeface="Arial MT"/>
                <a:cs typeface="Arial MT"/>
              </a:rPr>
              <a:t>atteinte</a:t>
            </a:r>
            <a:r>
              <a:rPr lang="fr-FR" sz="2400" b="1" spc="155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</a:p>
          <a:p>
            <a:pPr marL="184150" marR="182880">
              <a:lnSpc>
                <a:spcPts val="1150"/>
              </a:lnSpc>
            </a:pPr>
            <a:endParaRPr lang="fr-FR" sz="2400" b="1" spc="155" dirty="0" smtClean="0">
              <a:solidFill>
                <a:srgbClr val="FF0000"/>
              </a:solidFill>
              <a:latin typeface="Arial MT"/>
              <a:cs typeface="Arial MT"/>
            </a:endParaRPr>
          </a:p>
          <a:p>
            <a:pPr marL="184150" marR="182880">
              <a:lnSpc>
                <a:spcPts val="1150"/>
              </a:lnSpc>
            </a:pPr>
            <a:endParaRPr lang="fr-FR" sz="2400" b="1" spc="155" dirty="0" smtClean="0">
              <a:solidFill>
                <a:srgbClr val="FF0000"/>
              </a:solidFill>
              <a:latin typeface="Arial MT"/>
              <a:cs typeface="Arial MT"/>
            </a:endParaRPr>
          </a:p>
          <a:p>
            <a:pPr marL="184150" marR="182880">
              <a:lnSpc>
                <a:spcPts val="1150"/>
              </a:lnSpc>
            </a:pPr>
            <a:endParaRPr lang="fr-FR" sz="2400" b="1" spc="155" dirty="0" smtClean="0">
              <a:solidFill>
                <a:srgbClr val="FF0000"/>
              </a:solidFill>
              <a:latin typeface="Arial MT"/>
              <a:cs typeface="Arial MT"/>
            </a:endParaRPr>
          </a:p>
          <a:p>
            <a:pPr marL="184150" marR="182880">
              <a:lnSpc>
                <a:spcPts val="1150"/>
              </a:lnSpc>
            </a:pPr>
            <a:r>
              <a:rPr lang="fr-FR" sz="2400" b="1" spc="-5" dirty="0" smtClean="0">
                <a:solidFill>
                  <a:srgbClr val="FF0000"/>
                </a:solidFill>
                <a:latin typeface="Arial MT"/>
                <a:cs typeface="Arial MT"/>
              </a:rPr>
              <a:t>très </a:t>
            </a:r>
            <a:r>
              <a:rPr lang="fr-FR" sz="2400" b="1" spc="-260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fr-FR" sz="2400" b="1" spc="-5" dirty="0" smtClean="0">
                <a:solidFill>
                  <a:srgbClr val="FF0000"/>
                </a:solidFill>
                <a:latin typeface="Arial MT"/>
                <a:cs typeface="Arial MT"/>
              </a:rPr>
              <a:t>sévère.</a:t>
            </a:r>
            <a:endParaRPr lang="fr-FR" sz="2400" b="1" dirty="0">
              <a:solidFill>
                <a:srgbClr val="FF0000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Paroi colique normale</a:t>
            </a:r>
          </a:p>
        </p:txBody>
      </p:sp>
      <p:pic>
        <p:nvPicPr>
          <p:cNvPr id="5122" name="Picture 2" descr="C:\Users\Pc\Documents\clirp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89003"/>
            <a:ext cx="9144000" cy="5768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" name="object 3"/>
          <p:cNvGrpSpPr>
            <a:grpSpLocks noGrp="1"/>
          </p:cNvGrpSpPr>
          <p:nvPr>
            <p:ph idx="1"/>
          </p:nvPr>
        </p:nvGrpSpPr>
        <p:grpSpPr>
          <a:xfrm>
            <a:off x="142844" y="214290"/>
            <a:ext cx="8715437" cy="6643710"/>
            <a:chOff x="688542" y="4064584"/>
            <a:chExt cx="6120980" cy="4797475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542" y="4064584"/>
              <a:ext cx="6120980" cy="4792649"/>
            </a:xfrm>
            <a:prstGeom prst="rect">
              <a:avLst/>
            </a:prstGeom>
          </p:spPr>
        </p:pic>
        <p:sp>
          <p:nvSpPr>
            <p:cNvPr id="6" name="object 5"/>
            <p:cNvSpPr/>
            <p:nvPr/>
          </p:nvSpPr>
          <p:spPr>
            <a:xfrm>
              <a:off x="914082" y="4958714"/>
              <a:ext cx="5770245" cy="3903345"/>
            </a:xfrm>
            <a:custGeom>
              <a:avLst/>
              <a:gdLst/>
              <a:ahLst/>
              <a:cxnLst/>
              <a:rect l="l" t="t" r="r" b="b"/>
              <a:pathLst>
                <a:path w="5770245" h="3903345">
                  <a:moveTo>
                    <a:pt x="0" y="3903345"/>
                  </a:moveTo>
                  <a:lnTo>
                    <a:pt x="5770117" y="3903345"/>
                  </a:lnTo>
                  <a:lnTo>
                    <a:pt x="5770117" y="0"/>
                  </a:lnTo>
                  <a:lnTo>
                    <a:pt x="0" y="0"/>
                  </a:lnTo>
                  <a:lnTo>
                    <a:pt x="0" y="39033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729"/>
            <a:ext cx="8215369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0" y="564357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Muqueuse. </a:t>
            </a:r>
            <a:r>
              <a:rPr lang="fr-FR" dirty="0"/>
              <a:t>épaissie, </a:t>
            </a:r>
            <a:r>
              <a:rPr lang="fr-FR" dirty="0" smtClean="0"/>
              <a:t>polyploïde, </a:t>
            </a:r>
            <a:r>
              <a:rPr lang="fr-FR" dirty="0"/>
              <a:t>muscle et séreuse </a:t>
            </a:r>
            <a:r>
              <a:rPr lang="fr-FR" dirty="0" smtClean="0"/>
              <a:t>N</a:t>
            </a:r>
          </a:p>
          <a:p>
            <a:r>
              <a:rPr lang="fr-FR" dirty="0" smtClean="0"/>
              <a:t> </a:t>
            </a:r>
            <a:r>
              <a:rPr lang="fr-FR" dirty="0"/>
              <a:t>Infiltrat diffus de la L. propria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14" y="1142984"/>
            <a:ext cx="628654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>
              <a:lnSpc>
                <a:spcPct val="100000"/>
              </a:lnSpc>
            </a:pPr>
            <a:r>
              <a:rPr lang="fr-FR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Rappel</a:t>
            </a:r>
            <a:endParaRPr lang="fr-FR" sz="2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fr-FR" sz="2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84150">
              <a:lnSpc>
                <a:spcPct val="100000"/>
              </a:lnSpc>
            </a:pPr>
            <a:r>
              <a:rPr lang="fr-FR" sz="2000" spc="-5" dirty="0" smtClean="0">
                <a:solidFill>
                  <a:srgbClr val="FF0000"/>
                </a:solidFill>
                <a:latin typeface="Arial MT"/>
                <a:cs typeface="Arial MT"/>
              </a:rPr>
              <a:t>Dans</a:t>
            </a:r>
            <a:r>
              <a:rPr lang="fr-FR" sz="2000" spc="-10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fr-FR" sz="2000" spc="-5" dirty="0" smtClean="0">
                <a:solidFill>
                  <a:srgbClr val="FF0000"/>
                </a:solidFill>
                <a:latin typeface="Arial MT"/>
                <a:cs typeface="Arial MT"/>
              </a:rPr>
              <a:t>tous les </a:t>
            </a:r>
            <a:r>
              <a:rPr lang="fr-FR" sz="2000" dirty="0" smtClean="0">
                <a:solidFill>
                  <a:srgbClr val="FF0000"/>
                </a:solidFill>
                <a:latin typeface="Arial MT"/>
                <a:cs typeface="Arial MT"/>
              </a:rPr>
              <a:t>cas</a:t>
            </a:r>
            <a:r>
              <a:rPr lang="fr-FR" sz="2000" spc="-5" dirty="0" smtClean="0">
                <a:solidFill>
                  <a:srgbClr val="FF0000"/>
                </a:solidFill>
                <a:latin typeface="Arial MT"/>
                <a:cs typeface="Arial MT"/>
              </a:rPr>
              <a:t> les biopsies doivent être </a:t>
            </a:r>
            <a:r>
              <a:rPr lang="fr-FR" sz="2000" dirty="0" smtClean="0">
                <a:solidFill>
                  <a:srgbClr val="FF0000"/>
                </a:solidFill>
                <a:latin typeface="Arial MT"/>
                <a:cs typeface="Arial MT"/>
              </a:rPr>
              <a:t>:</a:t>
            </a:r>
          </a:p>
          <a:p>
            <a:pPr marL="184150">
              <a:lnSpc>
                <a:spcPct val="100000"/>
              </a:lnSpc>
            </a:pPr>
            <a:endParaRPr lang="fr-FR" sz="2000" dirty="0" smtClean="0">
              <a:solidFill>
                <a:srgbClr val="FF0000"/>
              </a:solidFill>
              <a:latin typeface="Arial MT"/>
              <a:cs typeface="Arial MT"/>
            </a:endParaRPr>
          </a:p>
          <a:p>
            <a:pPr marL="264160" indent="-80645">
              <a:lnSpc>
                <a:spcPts val="1175"/>
              </a:lnSpc>
              <a:buChar char="•"/>
              <a:tabLst>
                <a:tab pos="264795" algn="l"/>
              </a:tabLst>
            </a:pPr>
            <a:r>
              <a:rPr lang="fr-FR" sz="2000" spc="-5" dirty="0" smtClean="0">
                <a:solidFill>
                  <a:srgbClr val="FF0000"/>
                </a:solidFill>
                <a:latin typeface="Arial MT"/>
                <a:cs typeface="Arial MT"/>
              </a:rPr>
              <a:t>multiples</a:t>
            </a:r>
            <a:r>
              <a:rPr lang="fr-FR" sz="2000" spc="-40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 MT"/>
                <a:cs typeface="Arial MT"/>
              </a:rPr>
              <a:t>;</a:t>
            </a:r>
          </a:p>
          <a:p>
            <a:pPr marL="264160" indent="-80645">
              <a:lnSpc>
                <a:spcPts val="1175"/>
              </a:lnSpc>
              <a:tabLst>
                <a:tab pos="264795" algn="l"/>
              </a:tabLst>
            </a:pPr>
            <a:endParaRPr lang="fr-FR" sz="2000" dirty="0" smtClean="0">
              <a:solidFill>
                <a:srgbClr val="FF0000"/>
              </a:solidFill>
              <a:latin typeface="Arial MT"/>
              <a:cs typeface="Arial MT"/>
            </a:endParaRPr>
          </a:p>
          <a:p>
            <a:pPr marL="264160" indent="-80645">
              <a:lnSpc>
                <a:spcPts val="1175"/>
              </a:lnSpc>
              <a:tabLst>
                <a:tab pos="264795" algn="l"/>
              </a:tabLst>
            </a:pPr>
            <a:endParaRPr lang="fr-FR" sz="2000" dirty="0" smtClean="0">
              <a:solidFill>
                <a:srgbClr val="FF0000"/>
              </a:solidFill>
              <a:latin typeface="Arial MT"/>
              <a:cs typeface="Arial MT"/>
            </a:endParaRPr>
          </a:p>
          <a:p>
            <a:pPr marL="264160" indent="-80645">
              <a:lnSpc>
                <a:spcPts val="1150"/>
              </a:lnSpc>
              <a:buChar char="•"/>
              <a:tabLst>
                <a:tab pos="264795" algn="l"/>
              </a:tabLst>
            </a:pPr>
            <a:r>
              <a:rPr lang="fr-FR" sz="2000" spc="-5" dirty="0" smtClean="0">
                <a:solidFill>
                  <a:srgbClr val="FF0000"/>
                </a:solidFill>
                <a:latin typeface="Arial MT"/>
                <a:cs typeface="Arial MT"/>
              </a:rPr>
              <a:t>étagées</a:t>
            </a:r>
            <a:r>
              <a:rPr lang="fr-FR" sz="2000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fr-FR" sz="2000" spc="-5" dirty="0" smtClean="0">
                <a:solidFill>
                  <a:srgbClr val="FF0000"/>
                </a:solidFill>
                <a:latin typeface="Arial MT"/>
                <a:cs typeface="Arial MT"/>
              </a:rPr>
              <a:t>(critères</a:t>
            </a:r>
            <a:r>
              <a:rPr lang="fr-FR" sz="2000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fr-FR" sz="2000" spc="-5" dirty="0" smtClean="0">
                <a:solidFill>
                  <a:srgbClr val="FF0000"/>
                </a:solidFill>
                <a:latin typeface="Arial MT"/>
                <a:cs typeface="Arial MT"/>
              </a:rPr>
              <a:t>topographiques</a:t>
            </a:r>
            <a:r>
              <a:rPr lang="fr-FR" sz="2000" spc="5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fr-FR" sz="2000" spc="-5" dirty="0" smtClean="0">
                <a:solidFill>
                  <a:srgbClr val="FF0000"/>
                </a:solidFill>
                <a:latin typeface="Arial MT"/>
                <a:cs typeface="Arial MT"/>
              </a:rPr>
              <a:t>très</a:t>
            </a:r>
            <a:r>
              <a:rPr lang="fr-FR" sz="2000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</a:p>
          <a:p>
            <a:pPr marL="264160" indent="-80645">
              <a:lnSpc>
                <a:spcPts val="1150"/>
              </a:lnSpc>
              <a:buChar char="•"/>
              <a:tabLst>
                <a:tab pos="264795" algn="l"/>
              </a:tabLst>
            </a:pPr>
            <a:endParaRPr lang="fr-FR" sz="2000" spc="-5" dirty="0" smtClean="0">
              <a:solidFill>
                <a:srgbClr val="FF0000"/>
              </a:solidFill>
              <a:latin typeface="Arial MT"/>
              <a:cs typeface="Arial MT"/>
            </a:endParaRPr>
          </a:p>
          <a:p>
            <a:pPr marL="264160" indent="-80645">
              <a:lnSpc>
                <a:spcPts val="1150"/>
              </a:lnSpc>
              <a:tabLst>
                <a:tab pos="264795" algn="l"/>
              </a:tabLst>
            </a:pPr>
            <a:r>
              <a:rPr lang="fr-FR" sz="2000" spc="-5" dirty="0" smtClean="0">
                <a:solidFill>
                  <a:srgbClr val="FF0000"/>
                </a:solidFill>
                <a:latin typeface="Arial MT"/>
                <a:cs typeface="Arial MT"/>
              </a:rPr>
              <a:t>importants</a:t>
            </a:r>
            <a:r>
              <a:rPr lang="fr-FR" sz="2000" spc="5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fr-FR" sz="2000" spc="-5" dirty="0" smtClean="0">
                <a:solidFill>
                  <a:srgbClr val="FF0000"/>
                </a:solidFill>
                <a:latin typeface="Arial MT"/>
                <a:cs typeface="Arial MT"/>
              </a:rPr>
              <a:t>pour </a:t>
            </a:r>
            <a:r>
              <a:rPr lang="fr-FR" sz="2000" spc="-10" dirty="0" smtClean="0">
                <a:solidFill>
                  <a:srgbClr val="FF0000"/>
                </a:solidFill>
                <a:latin typeface="Arial MT"/>
                <a:cs typeface="Arial MT"/>
              </a:rPr>
              <a:t>le</a:t>
            </a:r>
            <a:r>
              <a:rPr lang="fr-FR" sz="2000" spc="5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fr-FR" sz="2000" spc="-5" dirty="0" smtClean="0">
                <a:solidFill>
                  <a:srgbClr val="FF0000"/>
                </a:solidFill>
                <a:latin typeface="Arial MT"/>
                <a:cs typeface="Arial MT"/>
              </a:rPr>
              <a:t>diagnostic) </a:t>
            </a:r>
            <a:r>
              <a:rPr lang="fr-FR" sz="2000" dirty="0" smtClean="0">
                <a:solidFill>
                  <a:srgbClr val="FF0000"/>
                </a:solidFill>
                <a:latin typeface="Arial MT"/>
                <a:cs typeface="Arial MT"/>
              </a:rPr>
              <a:t>;</a:t>
            </a:r>
          </a:p>
          <a:p>
            <a:pPr marL="264160" indent="-80645">
              <a:lnSpc>
                <a:spcPts val="1150"/>
              </a:lnSpc>
              <a:buChar char="•"/>
              <a:tabLst>
                <a:tab pos="264795" algn="l"/>
              </a:tabLst>
            </a:pPr>
            <a:endParaRPr lang="fr-FR" sz="2000" dirty="0" smtClean="0">
              <a:solidFill>
                <a:srgbClr val="FF0000"/>
              </a:solidFill>
              <a:latin typeface="Arial MT"/>
              <a:cs typeface="Arial MT"/>
            </a:endParaRPr>
          </a:p>
          <a:p>
            <a:pPr marL="264160" indent="-80645">
              <a:lnSpc>
                <a:spcPts val="1150"/>
              </a:lnSpc>
              <a:buChar char="•"/>
              <a:tabLst>
                <a:tab pos="264795" algn="l"/>
              </a:tabLst>
            </a:pPr>
            <a:endParaRPr lang="fr-FR" sz="2000" dirty="0" smtClean="0">
              <a:solidFill>
                <a:srgbClr val="FF0000"/>
              </a:solidFill>
              <a:latin typeface="Arial MT"/>
              <a:cs typeface="Arial MT"/>
            </a:endParaRPr>
          </a:p>
          <a:p>
            <a:pPr marL="264160" indent="-80645">
              <a:lnSpc>
                <a:spcPts val="1150"/>
              </a:lnSpc>
              <a:buChar char="•"/>
              <a:tabLst>
                <a:tab pos="264795" algn="l"/>
              </a:tabLst>
            </a:pPr>
            <a:r>
              <a:rPr lang="fr-FR" sz="2000" spc="-5" dirty="0" smtClean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lang="fr-FR" sz="2000" spc="-10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fr-FR" sz="2000" spc="-5" dirty="0" smtClean="0">
                <a:solidFill>
                  <a:srgbClr val="FF0000"/>
                </a:solidFill>
                <a:latin typeface="Arial MT"/>
                <a:cs typeface="Arial MT"/>
              </a:rPr>
              <a:t>siège repéré</a:t>
            </a:r>
            <a:r>
              <a:rPr lang="fr-FR" sz="2000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fr-FR" sz="2000" spc="-5" dirty="0" smtClean="0">
                <a:solidFill>
                  <a:srgbClr val="FF0000"/>
                </a:solidFill>
                <a:latin typeface="Arial MT"/>
                <a:cs typeface="Arial MT"/>
              </a:rPr>
              <a:t>(pots individualisés </a:t>
            </a:r>
            <a:r>
              <a:rPr lang="fr-FR" sz="2000" dirty="0" smtClean="0">
                <a:solidFill>
                  <a:srgbClr val="FF0000"/>
                </a:solidFill>
                <a:latin typeface="Arial MT"/>
                <a:cs typeface="Arial MT"/>
              </a:rPr>
              <a:t>par</a:t>
            </a:r>
          </a:p>
          <a:p>
            <a:pPr marL="264160" indent="-80645">
              <a:lnSpc>
                <a:spcPts val="1150"/>
              </a:lnSpc>
              <a:tabLst>
                <a:tab pos="264795" algn="l"/>
              </a:tabLst>
            </a:pPr>
            <a:endParaRPr lang="fr-FR" sz="2000" spc="-5" dirty="0" smtClean="0">
              <a:solidFill>
                <a:srgbClr val="FF0000"/>
              </a:solidFill>
              <a:latin typeface="Arial MT"/>
              <a:cs typeface="Arial MT"/>
            </a:endParaRPr>
          </a:p>
          <a:p>
            <a:pPr marL="264160" indent="-80645">
              <a:lnSpc>
                <a:spcPts val="1150"/>
              </a:lnSpc>
              <a:tabLst>
                <a:tab pos="264795" algn="l"/>
              </a:tabLst>
            </a:pPr>
            <a:r>
              <a:rPr lang="fr-FR" sz="2000" spc="-5" dirty="0" smtClean="0">
                <a:solidFill>
                  <a:srgbClr val="FF0000"/>
                </a:solidFill>
                <a:latin typeface="Arial MT"/>
                <a:cs typeface="Arial MT"/>
              </a:rPr>
              <a:t> secteurs)</a:t>
            </a:r>
            <a:r>
              <a:rPr lang="fr-FR" sz="2000" dirty="0" smtClean="0">
                <a:solidFill>
                  <a:srgbClr val="FF0000"/>
                </a:solidFill>
                <a:latin typeface="Arial MT"/>
                <a:cs typeface="Arial MT"/>
              </a:rPr>
              <a:t> ;</a:t>
            </a:r>
          </a:p>
          <a:p>
            <a:pPr marL="264160" indent="-80645">
              <a:lnSpc>
                <a:spcPts val="1150"/>
              </a:lnSpc>
              <a:tabLst>
                <a:tab pos="264795" algn="l"/>
              </a:tabLst>
            </a:pPr>
            <a:endParaRPr lang="fr-FR" sz="2000" dirty="0" smtClean="0">
              <a:solidFill>
                <a:srgbClr val="FF0000"/>
              </a:solidFill>
              <a:latin typeface="Arial MT"/>
              <a:cs typeface="Arial MT"/>
            </a:endParaRPr>
          </a:p>
          <a:p>
            <a:pPr marL="264160" indent="-80645">
              <a:lnSpc>
                <a:spcPts val="1150"/>
              </a:lnSpc>
              <a:tabLst>
                <a:tab pos="264795" algn="l"/>
              </a:tabLst>
            </a:pPr>
            <a:endParaRPr lang="fr-FR" sz="2000" dirty="0" smtClean="0">
              <a:solidFill>
                <a:srgbClr val="FF0000"/>
              </a:solidFill>
              <a:latin typeface="Arial MT"/>
              <a:cs typeface="Arial MT"/>
            </a:endParaRPr>
          </a:p>
          <a:p>
            <a:pPr marL="264160" indent="-80645">
              <a:lnSpc>
                <a:spcPts val="1175"/>
              </a:lnSpc>
              <a:buChar char="•"/>
              <a:tabLst>
                <a:tab pos="264795" algn="l"/>
              </a:tabLst>
            </a:pPr>
            <a:r>
              <a:rPr lang="fr-FR" sz="2000" spc="-5" dirty="0" smtClean="0">
                <a:solidFill>
                  <a:srgbClr val="FF0000"/>
                </a:solidFill>
                <a:latin typeface="Arial MT"/>
                <a:cs typeface="Arial MT"/>
              </a:rPr>
              <a:t>en</a:t>
            </a:r>
            <a:r>
              <a:rPr lang="fr-FR" sz="2000" spc="-15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fr-FR" sz="2000" spc="-5" dirty="0" smtClean="0">
                <a:solidFill>
                  <a:srgbClr val="FF0000"/>
                </a:solidFill>
                <a:latin typeface="Arial MT"/>
                <a:cs typeface="Arial MT"/>
              </a:rPr>
              <a:t>muqueuse</a:t>
            </a:r>
            <a:r>
              <a:rPr lang="fr-FR" sz="2000" spc="-10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fr-FR" sz="2000" spc="-5" dirty="0" smtClean="0">
                <a:solidFill>
                  <a:srgbClr val="FF0000"/>
                </a:solidFill>
                <a:latin typeface="Arial MT"/>
                <a:cs typeface="Arial MT"/>
              </a:rPr>
              <a:t>d'aspect pathologique</a:t>
            </a:r>
            <a:r>
              <a:rPr lang="fr-FR" sz="2000" spc="-10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 MT"/>
                <a:cs typeface="Arial MT"/>
              </a:rPr>
              <a:t>et</a:t>
            </a:r>
            <a:r>
              <a:rPr lang="fr-FR" sz="2000" spc="-20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</a:p>
          <a:p>
            <a:pPr marL="264160" indent="-80645">
              <a:lnSpc>
                <a:spcPts val="1175"/>
              </a:lnSpc>
              <a:buChar char="•"/>
              <a:tabLst>
                <a:tab pos="264795" algn="l"/>
              </a:tabLst>
            </a:pPr>
            <a:endParaRPr lang="fr-FR" sz="2000" spc="-20" dirty="0" smtClean="0">
              <a:solidFill>
                <a:srgbClr val="FF0000"/>
              </a:solidFill>
              <a:latin typeface="Arial MT"/>
              <a:cs typeface="Arial MT"/>
            </a:endParaRPr>
          </a:p>
          <a:p>
            <a:pPr marL="264160" indent="-80645">
              <a:lnSpc>
                <a:spcPts val="1175"/>
              </a:lnSpc>
              <a:tabLst>
                <a:tab pos="264795" algn="l"/>
              </a:tabLst>
            </a:pPr>
            <a:r>
              <a:rPr lang="fr-FR" sz="2000" spc="-5" dirty="0" smtClean="0">
                <a:solidFill>
                  <a:srgbClr val="FF0000"/>
                </a:solidFill>
                <a:latin typeface="Arial MT"/>
                <a:cs typeface="Arial MT"/>
              </a:rPr>
              <a:t>sain.</a:t>
            </a:r>
            <a:endParaRPr lang="fr-FR" sz="2000" dirty="0" smtClean="0">
              <a:solidFill>
                <a:srgbClr val="FF0000"/>
              </a:solidFill>
              <a:latin typeface="Arial MT"/>
              <a:cs typeface="Arial MT"/>
            </a:endParaRPr>
          </a:p>
          <a:p>
            <a:pPr marL="184150">
              <a:lnSpc>
                <a:spcPct val="100000"/>
              </a:lnSpc>
            </a:pPr>
            <a:endParaRPr lang="fr-FR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r>
              <a:rPr lang="fr-FR" b="1" i="1" dirty="0"/>
              <a:t>Le diagnostic repose sur : </a:t>
            </a:r>
            <a:br>
              <a:rPr lang="fr-FR" b="1" i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b="1" i="1" dirty="0"/>
          </a:p>
          <a:p>
            <a:r>
              <a:rPr lang="fr-FR" i="1" dirty="0"/>
              <a:t>l’élimination des colites infectieuses ou parasitaires par: la coproculture et l’examen parasitologique des selles. </a:t>
            </a:r>
          </a:p>
          <a:p>
            <a:r>
              <a:rPr lang="fr-FR" i="1" dirty="0"/>
              <a:t>l’iléo-coloscopie qui montre des lésions recto </a:t>
            </a:r>
            <a:r>
              <a:rPr lang="fr-FR" i="1" dirty="0" smtClean="0"/>
              <a:t>sigmoïdiennes </a:t>
            </a:r>
            <a:r>
              <a:rPr lang="fr-FR" i="1" dirty="0"/>
              <a:t>homogènes à limite supérieure nette, le reste du côlon et/ou l’iléon terminal étant normaux.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RCH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268931"/>
          </a:xfrm>
        </p:spPr>
        <p:txBody>
          <a:bodyPr>
            <a:normAutofit fontScale="70000" lnSpcReduction="20000"/>
          </a:bodyPr>
          <a:lstStyle/>
          <a:p>
            <a:endParaRPr lang="fr-FR" dirty="0"/>
          </a:p>
          <a:p>
            <a:pPr>
              <a:buNone/>
            </a:pPr>
            <a:r>
              <a:rPr lang="fr-FR" b="1" i="1" dirty="0"/>
              <a:t>4- Évolution et complications de la RCH:</a:t>
            </a:r>
          </a:p>
          <a:p>
            <a:r>
              <a:rPr lang="fr-FR" sz="3400" dirty="0"/>
              <a:t>La RCH évolue le plus souvent </a:t>
            </a:r>
            <a:r>
              <a:rPr lang="fr-FR" sz="3400" i="1" dirty="0"/>
              <a:t>par poussées entrecoupées de </a:t>
            </a:r>
            <a:endParaRPr lang="fr-FR" sz="3400" dirty="0"/>
          </a:p>
          <a:p>
            <a:pPr>
              <a:buNone/>
            </a:pPr>
            <a:r>
              <a:rPr lang="fr-FR" sz="3400" dirty="0"/>
              <a:t>rémissions au cours desquelles le patient est asymptomatique </a:t>
            </a:r>
          </a:p>
          <a:p>
            <a:r>
              <a:rPr lang="fr-FR" sz="3400" dirty="0"/>
              <a:t>Plus rarement, elle évolue sur un mode chronique continu. </a:t>
            </a:r>
          </a:p>
          <a:p>
            <a:endParaRPr lang="fr-FR" sz="3400" dirty="0"/>
          </a:p>
          <a:p>
            <a:r>
              <a:rPr lang="fr-FR" sz="3400" i="1" dirty="0"/>
              <a:t>La colectasie, encore appelée mégacôlon toxique, se voit lors des poussées graves de la maladie. C’est une dilatation gazeuse du côlon Cet état </a:t>
            </a:r>
            <a:r>
              <a:rPr lang="fr-FR" sz="3400" i="1" dirty="0" smtClean="0"/>
              <a:t>pré-</a:t>
            </a:r>
            <a:r>
              <a:rPr lang="fr-FR" sz="3400" i="1" dirty="0" err="1" smtClean="0"/>
              <a:t>perforatif</a:t>
            </a:r>
            <a:r>
              <a:rPr lang="fr-FR" sz="3400" i="1" dirty="0" smtClean="0"/>
              <a:t> </a:t>
            </a:r>
            <a:r>
              <a:rPr lang="fr-FR" sz="3400" i="1" dirty="0"/>
              <a:t>constitue une urgence thérapeutique. </a:t>
            </a:r>
          </a:p>
          <a:p>
            <a:endParaRPr lang="fr-FR" sz="3400" dirty="0"/>
          </a:p>
          <a:p>
            <a:r>
              <a:rPr lang="fr-FR" sz="3400" i="1" dirty="0"/>
              <a:t>La perforation se manifeste par un tableau de péritonite </a:t>
            </a:r>
            <a:endParaRPr lang="fr-FR" sz="3400" dirty="0"/>
          </a:p>
          <a:p>
            <a:r>
              <a:rPr lang="fr-FR" sz="3400" i="1" dirty="0"/>
              <a:t>L’hémorragie profuse constitue également une urgence. </a:t>
            </a:r>
          </a:p>
          <a:p>
            <a:r>
              <a:rPr lang="fr-FR" sz="3400" i="1" dirty="0"/>
              <a:t>Le risque d’adénocarcinome </a:t>
            </a:r>
            <a:r>
              <a:rPr lang="fr-FR" sz="3400" i="1" dirty="0" smtClean="0"/>
              <a:t>recto colique </a:t>
            </a:r>
            <a:r>
              <a:rPr lang="fr-FR" sz="3400" i="1" dirty="0"/>
              <a:t>est augmenté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RCH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32500" lnSpcReduction="20000"/>
          </a:bodyPr>
          <a:lstStyle/>
          <a:p>
            <a:endParaRPr lang="fr-FR" dirty="0"/>
          </a:p>
          <a:p>
            <a:pPr>
              <a:buNone/>
            </a:pPr>
            <a:r>
              <a:rPr lang="fr-FR" sz="6000" b="1" dirty="0"/>
              <a:t>5- Traitement: </a:t>
            </a:r>
            <a:r>
              <a:rPr lang="fr-FR" sz="6000" dirty="0"/>
              <a:t>Les objectifs du traitement sont l’obtention puis le maintien </a:t>
            </a:r>
          </a:p>
          <a:p>
            <a:pPr>
              <a:buNone/>
            </a:pPr>
            <a:r>
              <a:rPr lang="fr-FR" sz="6000" dirty="0"/>
              <a:t>de la rémission et la prévention de la dysplasie colorectale. </a:t>
            </a:r>
          </a:p>
          <a:p>
            <a:pPr>
              <a:buNone/>
            </a:pPr>
            <a:r>
              <a:rPr lang="fr-FR" sz="6000" dirty="0"/>
              <a:t>✓ Un régime sans fibres est utile au cours des poussées </a:t>
            </a:r>
          </a:p>
          <a:p>
            <a:pPr>
              <a:buNone/>
            </a:pPr>
            <a:r>
              <a:rPr lang="fr-FR" sz="6000" dirty="0"/>
              <a:t>✓ Les traitements médicaux, qui réduisent l’inflammation:                 </a:t>
            </a:r>
          </a:p>
          <a:p>
            <a:pPr>
              <a:buNone/>
            </a:pPr>
            <a:r>
              <a:rPr lang="fr-FR" sz="6000" dirty="0"/>
              <a:t>    </a:t>
            </a:r>
            <a:r>
              <a:rPr lang="fr-FR" sz="6000" dirty="0" smtClean="0"/>
              <a:t>* </a:t>
            </a:r>
            <a:r>
              <a:rPr lang="fr-FR" sz="6000" dirty="0"/>
              <a:t>les </a:t>
            </a:r>
            <a:r>
              <a:rPr lang="fr-FR" sz="6000" dirty="0" err="1" smtClean="0"/>
              <a:t>amino</a:t>
            </a:r>
            <a:r>
              <a:rPr lang="fr-FR" sz="6000" dirty="0" smtClean="0"/>
              <a:t>-salicylés</a:t>
            </a:r>
            <a:r>
              <a:rPr lang="fr-FR" sz="6000" dirty="0"/>
              <a:t>, représentés par la </a:t>
            </a:r>
            <a:r>
              <a:rPr lang="fr-FR" sz="6000" dirty="0" err="1"/>
              <a:t>Salazopyrine</a:t>
            </a:r>
            <a:r>
              <a:rPr lang="fr-FR" sz="6000" dirty="0"/>
              <a:t> et ses dérivés salicylés </a:t>
            </a:r>
          </a:p>
          <a:p>
            <a:pPr>
              <a:buNone/>
            </a:pPr>
            <a:r>
              <a:rPr lang="fr-FR" sz="6000" dirty="0"/>
              <a:t>    </a:t>
            </a:r>
            <a:r>
              <a:rPr lang="fr-FR" sz="6000" dirty="0" smtClean="0"/>
              <a:t>* les </a:t>
            </a:r>
            <a:r>
              <a:rPr lang="fr-FR" sz="6000" dirty="0"/>
              <a:t>corticoïdes sont indiqués pour traiter les poussées plus sévères. </a:t>
            </a:r>
          </a:p>
          <a:p>
            <a:endParaRPr lang="fr-FR" sz="6000" dirty="0"/>
          </a:p>
          <a:p>
            <a:pPr>
              <a:buNone/>
            </a:pPr>
            <a:r>
              <a:rPr lang="fr-FR" sz="6000" dirty="0"/>
              <a:t>✓ La chirurgie est indiquée dans: </a:t>
            </a:r>
          </a:p>
          <a:p>
            <a:r>
              <a:rPr lang="fr-FR" sz="6000" dirty="0"/>
              <a:t>les poussées graves après l’échec d’un traitement médical intensif </a:t>
            </a:r>
          </a:p>
          <a:p>
            <a:r>
              <a:rPr lang="fr-FR" sz="6000" dirty="0"/>
              <a:t>dans les perforations ou hémorragies profuses </a:t>
            </a:r>
          </a:p>
          <a:p>
            <a:r>
              <a:rPr lang="fr-FR" sz="6000" dirty="0"/>
              <a:t>en cas de cancer ou de dysplasie de haut grade </a:t>
            </a:r>
          </a:p>
          <a:p>
            <a:r>
              <a:rPr lang="fr-FR" sz="6000" dirty="0"/>
              <a:t>dans les formes chroniques continues invalidantes résistantes au traitement médical.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b="1" i="1" dirty="0"/>
              <a:t>I- 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sz="3800" dirty="0"/>
              <a:t> Les maladies inflammatoires chroniques de l’intestin (MICI), résultent de l’inflammation chronique, intermittente ou continue, d’une partie du tube digestif; elles comportent classiquement la rectocolite hémorragique et la maladie de Crohn . </a:t>
            </a:r>
          </a:p>
          <a:p>
            <a:r>
              <a:rPr lang="fr-FR" sz="3800" dirty="0"/>
              <a:t>La pathogénèse des MICI n’est que partiellement connue ; des facteurs génétiques et environnementaux jouent un rôle dans la dérégulation de l’immunité intestinale, avec pour effet des lésions gastro-intestinales.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/>
          <a:lstStyle/>
          <a:p>
            <a:r>
              <a:rPr lang="fr-FR" b="1" dirty="0"/>
              <a:t>CROHN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CROHN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800" b="1" dirty="0"/>
              <a:t>1-Clinique: </a:t>
            </a:r>
            <a:r>
              <a:rPr lang="fr-FR" sz="2800" dirty="0"/>
              <a:t>en fonction de la localisation des atteintes, la MC peut se manifester par les signes suivants:</a:t>
            </a:r>
          </a:p>
          <a:p>
            <a:r>
              <a:rPr lang="fr-FR" sz="2800" dirty="0"/>
              <a:t> une diarrhée fécale, rarement  sanglante. </a:t>
            </a:r>
          </a:p>
          <a:p>
            <a:r>
              <a:rPr lang="fr-FR" sz="2800" dirty="0"/>
              <a:t>des douleurs abdominales, amaigrissement.</a:t>
            </a:r>
          </a:p>
          <a:p>
            <a:r>
              <a:rPr lang="fr-FR" sz="2800" dirty="0"/>
              <a:t>manifestations </a:t>
            </a:r>
            <a:r>
              <a:rPr lang="fr-FR" sz="2800" dirty="0" err="1"/>
              <a:t>ano</a:t>
            </a:r>
            <a:r>
              <a:rPr lang="fr-FR" sz="2800" dirty="0"/>
              <a:t>-périnéales: fistule périnéale; fissure; abcès.  </a:t>
            </a:r>
          </a:p>
          <a:p>
            <a:r>
              <a:rPr lang="fr-FR" sz="2800" dirty="0"/>
              <a:t>On peut noter une fièvre ; un syndrome occlusif</a:t>
            </a:r>
          </a:p>
          <a:p>
            <a:pPr>
              <a:buNone/>
            </a:pPr>
            <a:r>
              <a:rPr lang="fr-F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CROHN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sz="9600" b="1" i="1" dirty="0"/>
              <a:t>2- Topographie :</a:t>
            </a:r>
            <a:r>
              <a:rPr lang="fr-FR" sz="9600" dirty="0"/>
              <a:t>La MC peut atteindre n’importe quel segment du tube digestif. </a:t>
            </a:r>
          </a:p>
          <a:p>
            <a:r>
              <a:rPr lang="fr-FR" sz="9600" dirty="0"/>
              <a:t>Les lésions sont en général hétérogènes au sein d’un segment atteint avec des intervalles de muqueuse saine, discontinues avec des « sauts » (par exemple : atteinte </a:t>
            </a:r>
            <a:r>
              <a:rPr lang="fr-FR" sz="9600" dirty="0" smtClean="0"/>
              <a:t>iléo-colique </a:t>
            </a:r>
            <a:r>
              <a:rPr lang="fr-FR" sz="9600" dirty="0"/>
              <a:t>droite et sigmoïdienne). </a:t>
            </a:r>
          </a:p>
          <a:p>
            <a:r>
              <a:rPr lang="fr-FR" sz="9600" dirty="0"/>
              <a:t>Les lésions de la MC siègent avec prédilection sur l’iléon, le côlon et l’anus; les différentes formes topographiques se répartissent de la façon suivante : </a:t>
            </a:r>
          </a:p>
          <a:p>
            <a:r>
              <a:rPr lang="fr-FR" sz="9600" dirty="0"/>
              <a:t> iléites pures : 25 % </a:t>
            </a:r>
          </a:p>
          <a:p>
            <a:r>
              <a:rPr lang="fr-FR" sz="9600" dirty="0" err="1"/>
              <a:t>iléocolites</a:t>
            </a:r>
            <a:r>
              <a:rPr lang="fr-FR" sz="9600" dirty="0"/>
              <a:t> : 50 % </a:t>
            </a:r>
          </a:p>
          <a:p>
            <a:r>
              <a:rPr lang="fr-FR" sz="9600" dirty="0"/>
              <a:t>Colites pures : 25 %. </a:t>
            </a:r>
          </a:p>
          <a:p>
            <a:r>
              <a:rPr lang="fr-FR" sz="9600" dirty="0" smtClean="0"/>
              <a:t>10% des </a:t>
            </a:r>
            <a:r>
              <a:rPr lang="fr-FR" sz="9600" dirty="0"/>
              <a:t>patients ont </a:t>
            </a:r>
            <a:r>
              <a:rPr lang="fr-FR" sz="9600" dirty="0" smtClean="0"/>
              <a:t>également  </a:t>
            </a:r>
            <a:r>
              <a:rPr lang="fr-FR" sz="9600" dirty="0"/>
              <a:t>des lésions anales spécifiques. </a:t>
            </a:r>
          </a:p>
          <a:p>
            <a:endParaRPr lang="fr-FR" sz="8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CROHN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pPr>
              <a:buNone/>
            </a:pPr>
            <a:r>
              <a:rPr lang="fr-FR" sz="9600" b="1" i="1" dirty="0"/>
              <a:t>3- Anatomie pathologique:</a:t>
            </a:r>
          </a:p>
          <a:p>
            <a:pPr>
              <a:buNone/>
            </a:pPr>
            <a:r>
              <a:rPr lang="fr-FR" sz="9600" b="1" i="1" dirty="0"/>
              <a:t>a. Macroscopie :</a:t>
            </a:r>
            <a:r>
              <a:rPr lang="fr-FR" sz="9600" dirty="0"/>
              <a:t>En endoscopie, on observe en général : </a:t>
            </a:r>
          </a:p>
          <a:p>
            <a:pPr>
              <a:buNone/>
            </a:pPr>
            <a:r>
              <a:rPr lang="fr-FR" sz="9600" dirty="0"/>
              <a:t>— </a:t>
            </a:r>
            <a:r>
              <a:rPr lang="fr-FR" sz="9600" i="1" dirty="0"/>
              <a:t>l’érythème ; </a:t>
            </a:r>
          </a:p>
          <a:p>
            <a:pPr>
              <a:buNone/>
            </a:pPr>
            <a:r>
              <a:rPr lang="fr-FR" sz="9600" dirty="0"/>
              <a:t>— </a:t>
            </a:r>
            <a:r>
              <a:rPr lang="fr-FR" sz="9600" i="1" dirty="0"/>
              <a:t>les ulcérations de taille variable : aphtoïdes au début, puis souvent serpigineuses ou en carte de géographie. Dans les formes sévères, les ulcérations sont profondes ; </a:t>
            </a:r>
          </a:p>
          <a:p>
            <a:pPr>
              <a:buNone/>
            </a:pPr>
            <a:r>
              <a:rPr lang="fr-FR" sz="9600" dirty="0"/>
              <a:t>— </a:t>
            </a:r>
            <a:r>
              <a:rPr lang="fr-FR" sz="9600" i="1" dirty="0"/>
              <a:t>les sténoses, souvent ulcérées </a:t>
            </a:r>
          </a:p>
          <a:p>
            <a:pPr>
              <a:buNone/>
            </a:pPr>
            <a:r>
              <a:rPr lang="fr-FR" sz="9600" dirty="0"/>
              <a:t>— </a:t>
            </a:r>
            <a:r>
              <a:rPr lang="fr-FR" sz="9600" i="1" dirty="0"/>
              <a:t>les fistules, se prolongeant dans le méso, la paroi ou un viscère voisin. </a:t>
            </a:r>
          </a:p>
          <a:p>
            <a:pPr>
              <a:buNone/>
            </a:pPr>
            <a:r>
              <a:rPr lang="fr-FR" sz="9600" dirty="0"/>
              <a:t>L’atteinte est souvent </a:t>
            </a:r>
            <a:r>
              <a:rPr lang="fr-FR" sz="9600" dirty="0" smtClean="0"/>
              <a:t>trans-murale</a:t>
            </a:r>
            <a:r>
              <a:rPr lang="fr-FR" sz="9600" dirty="0"/>
              <a:t>, avec un fort épaississement </a:t>
            </a:r>
          </a:p>
          <a:p>
            <a:pPr>
              <a:buNone/>
            </a:pPr>
            <a:r>
              <a:rPr lang="fr-FR" sz="9600" dirty="0" smtClean="0"/>
              <a:t>Pariétal ‘’ aspect en tuyau d’arrosage’’.</a:t>
            </a:r>
            <a:endParaRPr lang="fr-FR" sz="9600" dirty="0"/>
          </a:p>
          <a:p>
            <a:pPr>
              <a:buNone/>
            </a:pPr>
            <a:r>
              <a:rPr lang="fr-FR" sz="9600" dirty="0"/>
              <a:t> On observe en tomodensitométrie ou lors de la chirurgie une </a:t>
            </a:r>
            <a:r>
              <a:rPr lang="fr-FR" sz="9600" i="1" dirty="0"/>
              <a:t>sclérolipomatose </a:t>
            </a:r>
            <a:r>
              <a:rPr lang="fr-FR" sz="9600" i="1" dirty="0" smtClean="0"/>
              <a:t>du méso</a:t>
            </a:r>
            <a:endParaRPr lang="fr-F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214446"/>
          </a:xfrm>
        </p:spPr>
        <p:txBody>
          <a:bodyPr>
            <a:normAutofit fontScale="62500" lnSpcReduction="20000"/>
          </a:bodyPr>
          <a:lstStyle/>
          <a:p>
            <a:endParaRPr lang="fr-FR" dirty="0"/>
          </a:p>
          <a:p>
            <a:r>
              <a:rPr lang="fr-FR" b="1" dirty="0"/>
              <a:t>Tuyau d’arrosage iléal: sténose segmentaire, rigidité, épaississement -Pavage muqueux: ulcérations profondes longitudinales et projections </a:t>
            </a:r>
            <a:r>
              <a:rPr lang="fr-FR" b="1" dirty="0" err="1"/>
              <a:t>muq</a:t>
            </a:r>
            <a:r>
              <a:rPr lang="fr-FR" b="1" dirty="0"/>
              <a:t>. 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78631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CROHN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b="1" i="1" dirty="0"/>
              <a:t>b. Microscopie </a:t>
            </a:r>
          </a:p>
          <a:p>
            <a:r>
              <a:rPr lang="fr-FR" i="1" dirty="0"/>
              <a:t>Les ulcérations, parfois prolongées par des fissures ou fistules, reposent sur un tissu inflammatoire, puis scléreux. </a:t>
            </a:r>
          </a:p>
          <a:p>
            <a:endParaRPr lang="fr-FR" dirty="0"/>
          </a:p>
          <a:p>
            <a:r>
              <a:rPr lang="fr-FR" i="1" dirty="0"/>
              <a:t>Entre les ulcérations, la muqueuse est parfois normale ou inflammatoire (infiltrats lympho plasmocytaires) avec quelques abcès cryptiques. </a:t>
            </a:r>
          </a:p>
          <a:p>
            <a:endParaRPr lang="fr-FR" dirty="0"/>
          </a:p>
          <a:p>
            <a:r>
              <a:rPr lang="fr-FR" i="1" dirty="0"/>
              <a:t>Des follicules lymphoïdes néoformés se trouvent dans toutes les couches de la paroi.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CROHN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400" i="1" dirty="0"/>
              <a:t>Le granulome tuberculoïde : </a:t>
            </a:r>
            <a:r>
              <a:rPr lang="fr-FR" sz="2400" dirty="0"/>
              <a:t>est un amas de cellules épithélioïdes et de cellules géantes, sans nécrose, avec une couronne lymphocytaire, observé dans 30 à 50 % des cas </a:t>
            </a:r>
            <a:endParaRPr lang="fr-FR" sz="2400" dirty="0" smtClean="0"/>
          </a:p>
          <a:p>
            <a:pPr algn="just">
              <a:buNone/>
            </a:pPr>
            <a:r>
              <a:rPr lang="fr-FR" sz="2400" dirty="0" smtClean="0"/>
              <a:t>     (non indispensables </a:t>
            </a:r>
            <a:r>
              <a:rPr lang="fr-FR" sz="2400" dirty="0"/>
              <a:t>au diagnostic). Leur présence est très évocatrice de MC, mais ils se rencontrent aussi dans d’autres affections (tuberculose intestinale, maladie de </a:t>
            </a:r>
            <a:r>
              <a:rPr lang="fr-FR" sz="2400" dirty="0" err="1"/>
              <a:t>Behçet</a:t>
            </a:r>
            <a:r>
              <a:rPr lang="fr-FR" sz="2400" dirty="0"/>
              <a:t>, sarcoïdose). </a:t>
            </a:r>
          </a:p>
          <a:p>
            <a:pPr algn="just">
              <a:buNone/>
            </a:pPr>
            <a:endParaRPr lang="fr-FR" sz="2400" dirty="0"/>
          </a:p>
          <a:p>
            <a:pPr algn="just"/>
            <a:r>
              <a:rPr lang="fr-FR" sz="2400" i="1" dirty="0"/>
              <a:t>La sclérose </a:t>
            </a:r>
            <a:r>
              <a:rPr lang="fr-FR" sz="2400" dirty="0"/>
              <a:t>est responsable de </a:t>
            </a:r>
            <a:r>
              <a:rPr lang="fr-FR" sz="2400" dirty="0" smtClean="0"/>
              <a:t>l’épaississement.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>
            <a:off x="500035" y="500042"/>
            <a:ext cx="8001056" cy="5643601"/>
            <a:chOff x="909319" y="909383"/>
            <a:chExt cx="5659755" cy="3933190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8844" y="918844"/>
              <a:ext cx="5640705" cy="3914139"/>
            </a:xfrm>
            <a:prstGeom prst="rect">
              <a:avLst/>
            </a:prstGeom>
          </p:spPr>
        </p:pic>
        <p:sp>
          <p:nvSpPr>
            <p:cNvPr id="6" name="object 5"/>
            <p:cNvSpPr/>
            <p:nvPr/>
          </p:nvSpPr>
          <p:spPr>
            <a:xfrm>
              <a:off x="914082" y="914145"/>
              <a:ext cx="5650230" cy="3923665"/>
            </a:xfrm>
            <a:custGeom>
              <a:avLst/>
              <a:gdLst/>
              <a:ahLst/>
              <a:cxnLst/>
              <a:rect l="l" t="t" r="r" b="b"/>
              <a:pathLst>
                <a:path w="5650230" h="3923665">
                  <a:moveTo>
                    <a:pt x="0" y="3923665"/>
                  </a:moveTo>
                  <a:lnTo>
                    <a:pt x="5650230" y="3923665"/>
                  </a:lnTo>
                  <a:lnTo>
                    <a:pt x="5650230" y="0"/>
                  </a:lnTo>
                  <a:lnTo>
                    <a:pt x="0" y="0"/>
                  </a:lnTo>
                  <a:lnTo>
                    <a:pt x="0" y="39236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4" descr="GI061crohn'hist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072362" cy="420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5984" y="45720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000" b="1" dirty="0"/>
              <a:t>MC </a:t>
            </a:r>
          </a:p>
          <a:p>
            <a:pPr>
              <a:buFontTx/>
              <a:buChar char="•"/>
              <a:defRPr/>
            </a:pPr>
            <a:r>
              <a:rPr lang="fr-FR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Inflam</a:t>
            </a: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transmurale</a:t>
            </a:r>
            <a:endParaRPr lang="fr-FR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Fibrose </a:t>
            </a:r>
            <a:r>
              <a:rPr lang="fr-FR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ss</a:t>
            </a: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muq</a:t>
            </a: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et </a:t>
            </a:r>
            <a:r>
              <a:rPr lang="fr-FR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ss</a:t>
            </a: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séreuse</a:t>
            </a:r>
          </a:p>
          <a:p>
            <a:pPr>
              <a:buFontTx/>
              <a:buChar char="•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Fissures </a:t>
            </a:r>
          </a:p>
          <a:p>
            <a:pPr>
              <a:buFontTx/>
              <a:buChar char="•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Follicules L </a:t>
            </a:r>
            <a:r>
              <a:rPr lang="fr-FR" sz="2000" b="1" dirty="0"/>
              <a:t>face </a:t>
            </a:r>
            <a:r>
              <a:rPr lang="fr-FR" sz="2000" b="1" dirty="0" err="1"/>
              <a:t>ext</a:t>
            </a:r>
            <a:r>
              <a:rPr lang="fr-FR" sz="2000" b="1" dirty="0"/>
              <a:t>. musculeuse</a:t>
            </a:r>
            <a:endParaRPr lang="fr-FR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fr-FR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Sclérolipomatose</a:t>
            </a:r>
            <a:endParaRPr lang="fr-FR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4" descr="crohnHE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64008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I062crohn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9389" y="0"/>
            <a:ext cx="2714612" cy="542926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28662" y="571501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fissures, fibrose </a:t>
            </a:r>
            <a:r>
              <a:rPr lang="fr-FR" b="1" dirty="0" err="1"/>
              <a:t>ss</a:t>
            </a:r>
            <a:r>
              <a:rPr lang="fr-FR" b="1" dirty="0"/>
              <a:t> </a:t>
            </a:r>
            <a:r>
              <a:rPr lang="fr-FR" b="1" dirty="0" err="1"/>
              <a:t>muq</a:t>
            </a:r>
            <a:r>
              <a:rPr lang="fr-FR" b="1" dirty="0"/>
              <a:t>.</a:t>
            </a:r>
            <a:br>
              <a:rPr lang="fr-FR" b="1" dirty="0"/>
            </a:br>
            <a:r>
              <a:rPr lang="fr-FR" b="1" dirty="0"/>
              <a:t>Granulome </a:t>
            </a:r>
            <a:r>
              <a:rPr lang="fr-FR" b="1" dirty="0" smtClean="0"/>
              <a:t>épithélio-giganto </a:t>
            </a:r>
            <a:r>
              <a:rPr lang="fr-FR" b="1" dirty="0"/>
              <a:t>cellulaire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/>
              <a:t>I- 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sz="2800" dirty="0"/>
              <a:t>Aucun signe n’étant à lui seul formel, le diagnostic de MC ou de RCH repose sur un faisceau d’arguments cliniques, évolutifs et </a:t>
            </a:r>
            <a:r>
              <a:rPr lang="fr-FR" sz="2800" dirty="0" smtClean="0"/>
              <a:t>para cliniques </a:t>
            </a:r>
            <a:r>
              <a:rPr lang="fr-FR" sz="2800" dirty="0"/>
              <a:t>(notamment endoscopiques et histologiques </a:t>
            </a:r>
            <a:r>
              <a:rPr lang="fr-FR" sz="2800" dirty="0" smtClean="0"/>
              <a:t>).</a:t>
            </a:r>
            <a:endParaRPr lang="fr-FR" sz="2800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CROHN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fr-FR" sz="2400" b="1" i="1" u="sng" dirty="0"/>
              <a:t>4-Évolution et complications</a:t>
            </a:r>
          </a:p>
          <a:p>
            <a:r>
              <a:rPr lang="fr-FR" sz="2400" dirty="0"/>
              <a:t>Poussées et rémissions alternent à un rythme variable d’un</a:t>
            </a:r>
          </a:p>
          <a:p>
            <a:pPr>
              <a:buNone/>
            </a:pPr>
            <a:r>
              <a:rPr lang="fr-FR" sz="2400" dirty="0"/>
              <a:t>     sujet à l’autre, et sont émaillées de complications. Il existe aussi des formes chroniques </a:t>
            </a:r>
            <a:r>
              <a:rPr lang="fr-FR" sz="2400" dirty="0" smtClean="0"/>
              <a:t>continues mais qui sont rares.</a:t>
            </a:r>
            <a:endParaRPr lang="fr-FR" sz="2400" dirty="0"/>
          </a:p>
          <a:p>
            <a:r>
              <a:rPr lang="fr-FR" sz="2400" dirty="0"/>
              <a:t>Les complications font toute la gravité de la maladie et peuvent résulter soit de l’épaississement pariétal par l’inflammation et la sclérose (</a:t>
            </a:r>
            <a:r>
              <a:rPr lang="fr-FR" sz="2400" i="1" dirty="0"/>
              <a:t>sténose</a:t>
            </a:r>
            <a:r>
              <a:rPr lang="fr-FR" sz="2400" dirty="0"/>
              <a:t>, </a:t>
            </a:r>
            <a:r>
              <a:rPr lang="fr-FR" sz="2400" i="1" dirty="0"/>
              <a:t>compression d’organes de voisinage</a:t>
            </a:r>
            <a:r>
              <a:rPr lang="fr-FR" sz="2400" dirty="0"/>
              <a:t>), soit du caractère pénétrant des ulcérations (</a:t>
            </a:r>
            <a:r>
              <a:rPr lang="fr-FR" sz="2400" i="1" dirty="0"/>
              <a:t>fistules, abcès, perforation).</a:t>
            </a:r>
          </a:p>
          <a:p>
            <a:r>
              <a:rPr lang="fr-FR" sz="2400" dirty="0"/>
              <a:t>Ces complications sont habituellement des indications</a:t>
            </a:r>
          </a:p>
          <a:p>
            <a:pPr>
              <a:buNone/>
            </a:pPr>
            <a:r>
              <a:rPr lang="fr-FR" sz="2400" dirty="0"/>
              <a:t>     chirurgicales. </a:t>
            </a:r>
          </a:p>
          <a:p>
            <a:r>
              <a:rPr lang="fr-FR" sz="2400" dirty="0"/>
              <a:t>La MC à localisation colique augmente également le </a:t>
            </a:r>
            <a:r>
              <a:rPr lang="fr-FR" sz="2400" i="1" dirty="0"/>
              <a:t>risque de cancer colique.</a:t>
            </a:r>
          </a:p>
          <a:p>
            <a:pPr>
              <a:buNone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CROHN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FR" sz="2400" b="1" dirty="0"/>
              <a:t>5-Traitement</a:t>
            </a:r>
          </a:p>
          <a:p>
            <a:pPr>
              <a:buFontTx/>
              <a:buChar char="-"/>
            </a:pPr>
            <a:r>
              <a:rPr lang="fr-FR" sz="2400" i="1" dirty="0"/>
              <a:t>L’arrêt du tabac </a:t>
            </a:r>
            <a:r>
              <a:rPr lang="fr-FR" sz="2400" dirty="0"/>
              <a:t>est un objectif majeur </a:t>
            </a:r>
            <a:r>
              <a:rPr lang="fr-FR" sz="2400" dirty="0" smtClean="0"/>
              <a:t>.</a:t>
            </a:r>
            <a:endParaRPr lang="fr-FR" sz="2400" dirty="0"/>
          </a:p>
          <a:p>
            <a:pPr>
              <a:buNone/>
            </a:pPr>
            <a:r>
              <a:rPr lang="fr-FR" sz="2400" dirty="0"/>
              <a:t>- </a:t>
            </a:r>
            <a:r>
              <a:rPr lang="fr-FR" sz="2400" i="1" dirty="0"/>
              <a:t>Le régime sans fibres </a:t>
            </a:r>
            <a:r>
              <a:rPr lang="fr-FR" sz="2400" dirty="0"/>
              <a:t>est réservé aux périodes de poussées.</a:t>
            </a:r>
          </a:p>
          <a:p>
            <a:pPr>
              <a:buNone/>
            </a:pPr>
            <a:r>
              <a:rPr lang="fr-FR" sz="2400" i="1" dirty="0"/>
              <a:t>-Le traitement médical </a:t>
            </a:r>
            <a:r>
              <a:rPr lang="fr-FR" sz="2400" dirty="0"/>
              <a:t>repose sur les mêmes médicaments que dans la RCH (corticoïdes et salicylés), auxquels il faut ajouter  les immunosuppresseurs </a:t>
            </a:r>
            <a:r>
              <a:rPr lang="fr-FR" sz="2400" dirty="0" smtClean="0"/>
              <a:t>.</a:t>
            </a:r>
            <a:endParaRPr lang="fr-FR" sz="2400" dirty="0"/>
          </a:p>
          <a:p>
            <a:pPr>
              <a:buNone/>
            </a:pPr>
            <a:r>
              <a:rPr lang="fr-FR" sz="2400" i="1" dirty="0">
                <a:solidFill>
                  <a:srgbClr val="00CC00"/>
                </a:solidFill>
              </a:rPr>
              <a:t>-</a:t>
            </a:r>
            <a:r>
              <a:rPr lang="fr-FR" sz="2400" i="1" dirty="0"/>
              <a:t>La chirurgie est </a:t>
            </a:r>
            <a:r>
              <a:rPr lang="fr-FR" sz="2400" dirty="0"/>
              <a:t>indiquée en cas de complication ou de résistance au traitement médical; elle consiste le plus souvent en une résection des lésions et anastomose. </a:t>
            </a:r>
          </a:p>
          <a:p>
            <a:pPr>
              <a:buNone/>
            </a:pPr>
            <a:r>
              <a:rPr lang="fr-FR" sz="2400" dirty="0"/>
              <a:t>      La survenue de récidives </a:t>
            </a:r>
            <a:r>
              <a:rPr lang="fr-FR" sz="2400" dirty="0" err="1" smtClean="0"/>
              <a:t>post-opératoires</a:t>
            </a:r>
            <a:r>
              <a:rPr lang="fr-FR" sz="2400" dirty="0" smtClean="0"/>
              <a:t> </a:t>
            </a:r>
            <a:r>
              <a:rPr lang="fr-FR" sz="2400" dirty="0"/>
              <a:t>est fréquente (50 à 70 %),notamment chez le fumeur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Dgc</a:t>
            </a:r>
            <a:r>
              <a:rPr lang="fr-FR" dirty="0"/>
              <a:t> différentiel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000" dirty="0"/>
              <a:t> le diagnostic différentiel de MICI doit envisager dès la première poussée toutes les autres causes d’inflammation et/ou d’ulcération du tractus digestif et/ou de diarrhée:</a:t>
            </a:r>
          </a:p>
          <a:p>
            <a:r>
              <a:rPr lang="fr-FR" sz="2000" dirty="0"/>
              <a:t>Les affections en cause sont principalement représentées par:</a:t>
            </a:r>
          </a:p>
          <a:p>
            <a:pPr>
              <a:buFont typeface="Wingdings" pitchFamily="2" charset="2"/>
              <a:buChar char="ü"/>
            </a:pPr>
            <a:r>
              <a:rPr lang="fr-FR" sz="2000" i="1" dirty="0"/>
              <a:t> les colites ischémi</a:t>
            </a:r>
            <a:r>
              <a:rPr lang="fr-FR" sz="2000" dirty="0"/>
              <a:t>ques, survenant le plus souvent chez le sujet âgé</a:t>
            </a:r>
          </a:p>
          <a:p>
            <a:pPr>
              <a:buFont typeface="Wingdings" pitchFamily="2" charset="2"/>
              <a:buChar char="ü"/>
            </a:pPr>
            <a:r>
              <a:rPr lang="fr-FR" sz="2000" i="1" dirty="0"/>
              <a:t>les colites microscopiques </a:t>
            </a:r>
            <a:r>
              <a:rPr lang="fr-FR" sz="2000" dirty="0"/>
              <a:t>(collagène et lymphocytaire) survenant préférentiellement chez le sujet jeune histologie: – augmentation du nombre des lymphocytes intra-épithéliaux – infiltrat inflammatoire de la lamina propria avec prédominance de cellules mononuclées ; – l’augmentation d’épaisseur de la bande collagène sous-épithéliale (&gt; 10 µm) est propre à la colite collagène. 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/>
              <a:t> </a:t>
            </a:r>
            <a:r>
              <a:rPr lang="fr-FR" sz="2000" i="1" dirty="0"/>
              <a:t>les entérocolites médicamenteuses </a:t>
            </a:r>
            <a:r>
              <a:rPr lang="fr-FR" sz="2000" dirty="0"/>
              <a:t>(anti-inflammatoires non stéroïdiens notamment),</a:t>
            </a:r>
          </a:p>
          <a:p>
            <a:pPr>
              <a:buFont typeface="Wingdings" pitchFamily="2" charset="2"/>
              <a:buChar char="ü"/>
            </a:pPr>
            <a:r>
              <a:rPr lang="fr-FR" sz="2000" i="1" dirty="0"/>
              <a:t>les atteintes </a:t>
            </a:r>
            <a:r>
              <a:rPr lang="fr-FR" sz="2000" i="1" dirty="0" err="1"/>
              <a:t>radiques</a:t>
            </a:r>
            <a:r>
              <a:rPr lang="fr-FR" sz="2000" i="1" dirty="0"/>
              <a:t> </a:t>
            </a:r>
            <a:r>
              <a:rPr lang="fr-FR" sz="2000" dirty="0"/>
              <a:t>du tractus digestif </a:t>
            </a:r>
          </a:p>
          <a:p>
            <a:pPr>
              <a:buFont typeface="Wingdings" pitchFamily="2" charset="2"/>
              <a:buChar char="ü"/>
            </a:pPr>
            <a:r>
              <a:rPr lang="fr-FR" sz="2000" i="1" dirty="0"/>
              <a:t>la maladie </a:t>
            </a:r>
            <a:r>
              <a:rPr lang="fr-FR" sz="2000" i="1" dirty="0" err="1"/>
              <a:t>coeliaque</a:t>
            </a:r>
            <a:r>
              <a:rPr lang="fr-FR" sz="2000" i="1" dirty="0"/>
              <a:t> </a:t>
            </a:r>
            <a:r>
              <a:rPr lang="fr-FR" sz="2000" dirty="0"/>
              <a:t>et ses complications. </a:t>
            </a:r>
          </a:p>
          <a:p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TAKE HOME MESSAGE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9144000" cy="5669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720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/>
                        <a:t>RCH</a:t>
                      </a:r>
                      <a:endParaRPr lang="fr-FR" sz="1800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/>
                        <a:t>MC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/>
                        <a:t>Topographie</a:t>
                      </a:r>
                      <a:endParaRPr lang="fr-FR" sz="1800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/>
                        <a:t>rectum et côlon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/>
                        <a:t>iléon, côlon, anus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/>
                        <a:t>Atteinte rectale</a:t>
                      </a:r>
                      <a:endParaRPr lang="fr-FR" sz="1800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/>
                        <a:t>constante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inconstante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/>
                        <a:t>Atteinte anale</a:t>
                      </a:r>
                      <a:endParaRPr lang="fr-FR" sz="1800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/>
                        <a:t>jamais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3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/>
                        <a:t>Distribution des lésions</a:t>
                      </a:r>
                      <a:endParaRPr lang="fr-FR" sz="1800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/>
                        <a:t>continue</a:t>
                      </a:r>
                    </a:p>
                    <a:p>
                      <a:r>
                        <a:rPr lang="fr-FR" sz="1800" kern="1200" baseline="0" dirty="0"/>
                        <a:t> homogène</a:t>
                      </a:r>
                    </a:p>
                    <a:p>
                      <a:r>
                        <a:rPr lang="fr-FR" sz="1800" kern="1200" baseline="0" dirty="0"/>
                        <a:t> superficielle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/>
                        <a:t>souvent discontinue </a:t>
                      </a:r>
                    </a:p>
                    <a:p>
                      <a:r>
                        <a:rPr lang="fr-FR" sz="1800" kern="1200" baseline="0" dirty="0"/>
                        <a:t> souvent hétérogène</a:t>
                      </a:r>
                    </a:p>
                    <a:p>
                      <a:r>
                        <a:rPr lang="fr-FR" sz="1800" kern="1200" baseline="0" dirty="0"/>
                        <a:t> souvent </a:t>
                      </a:r>
                      <a:r>
                        <a:rPr lang="fr-FR" sz="1800" kern="1200" baseline="0" dirty="0" err="1"/>
                        <a:t>transpariétale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5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/>
                        <a:t>Sténose</a:t>
                      </a:r>
                      <a:endParaRPr lang="fr-FR" sz="1800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5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/>
                        <a:t>Fissures et fistules</a:t>
                      </a:r>
                      <a:endParaRPr lang="fr-FR" sz="1800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/>
                        <a:t>Granulomes tuberculoïdes</a:t>
                      </a:r>
                      <a:endParaRPr lang="fr-FR" sz="1800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/>
                        <a:t>très exceptionnels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/>
                        <a:t>1 fois sur 3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/>
              <a:t>I- 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La maladie de crohn: une inflammation chronique </a:t>
            </a:r>
            <a:r>
              <a:rPr lang="fr-FR" dirty="0" smtClean="0"/>
              <a:t>trans-pariétale</a:t>
            </a:r>
            <a:r>
              <a:rPr lang="fr-FR" dirty="0"/>
              <a:t>; segmentaire; qui affecte souvent l’iléon terminal et le </a:t>
            </a:r>
            <a:r>
              <a:rPr lang="fr-FR" dirty="0" smtClean="0"/>
              <a:t>colon ascendant </a:t>
            </a:r>
            <a:r>
              <a:rPr lang="fr-FR" dirty="0"/>
              <a:t>mais peut toucher tout le tractus digestif de la bouche à l'anus.</a:t>
            </a:r>
          </a:p>
          <a:p>
            <a:r>
              <a:rPr lang="fr-FR" dirty="0"/>
              <a:t> RCH: </a:t>
            </a:r>
            <a:r>
              <a:rPr lang="fr-FR" dirty="0" smtClean="0"/>
              <a:t>c’est une inflammation continue limitée à la muqueuse, </a:t>
            </a:r>
            <a:r>
              <a:rPr lang="fr-FR" dirty="0"/>
              <a:t>débutant de la marge anale et s’étendant  du rectum au colon sur une longueur variable.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b="1" i="1" dirty="0"/>
              <a:t>II- ÉPIDÉMIOLOGIE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fr-FR" dirty="0"/>
          </a:p>
          <a:p>
            <a:r>
              <a:rPr lang="fr-FR" sz="4100" dirty="0"/>
              <a:t>Les MICI sont assez fréquentes. Elles débutent souvent entre 15 et 30 ans et touchent autant les hommes que les femmes. </a:t>
            </a:r>
          </a:p>
          <a:p>
            <a:r>
              <a:rPr lang="fr-FR" sz="4100" dirty="0"/>
              <a:t>Les régions de plus grande incidence sont l’Europe , l’Amérique du Nord, l’Australie et l’Afrique du Sud. </a:t>
            </a:r>
          </a:p>
          <a:p>
            <a:r>
              <a:rPr lang="fr-FR" sz="4100" dirty="0" smtClean="0"/>
              <a:t>Les patients atteints de RCH sont souvent non ou anciens fumeurs, alors que ceux qui ont une MC sont plus souvent des fumeurs actifs. </a:t>
            </a:r>
          </a:p>
          <a:p>
            <a:r>
              <a:rPr lang="fr-FR" sz="4100" dirty="0" smtClean="0"/>
              <a:t>10% des patients, environ, ont un ou plusieurs apparentés atteints (facteurs génétiques).</a:t>
            </a:r>
          </a:p>
          <a:p>
            <a:endParaRPr lang="fr-FR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b="1" i="1" dirty="0"/>
              <a:t>III- ÉTIOPATHOGENIE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  <a:p>
            <a:r>
              <a:rPr lang="fr-FR" sz="3800" dirty="0"/>
              <a:t>Les (MICI) apparaissent comme des maladies multifactorielles impliquant des facteurs environnementaux sur un terrain génétiquement prédisposé. </a:t>
            </a:r>
          </a:p>
          <a:p>
            <a:r>
              <a:rPr lang="fr-FR" sz="3800" dirty="0"/>
              <a:t>L’étiologie des MICI demeure actuellement inconnue; on sait que les lésions intestinales sont la conséquence d’une activation non régulée du système immunitaire muqueux ; en amont de cette activation, interviennent plusieurs facteurs environnementaux (mode de vie, agents infectieux…) et des facteurs génétiques.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/>
              <a:t>III- ÉTIOPATHOGENIE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/>
          </a:p>
          <a:p>
            <a:r>
              <a:rPr lang="fr-FR" sz="2800" i="1" dirty="0"/>
              <a:t>Le tabagisme actif est un facteur d’entretien de l’inflammation dans la MC. </a:t>
            </a:r>
          </a:p>
          <a:p>
            <a:r>
              <a:rPr lang="fr-FR" sz="2800" i="1" dirty="0"/>
              <a:t>La microflore digestive joue probablement un rôle important, et on observe une réaction inflammatoire chronique inappropriée vis-à-vis de micro-organismes endogènes largement non pathogènes.  </a:t>
            </a:r>
          </a:p>
          <a:p>
            <a:r>
              <a:rPr lang="fr-FR" sz="2800" i="1" dirty="0"/>
              <a:t>Certaines mutations et polymorphismes génétiques :tels que le gène CARD15/NOD2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50112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26038</TotalTime>
  <Words>2137</Words>
  <Application>Microsoft Office PowerPoint</Application>
  <PresentationFormat>Affichage à l'écran (4:3)</PresentationFormat>
  <Paragraphs>284</Paragraphs>
  <Slides>43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Thème Office</vt:lpstr>
      <vt:lpstr>  Les maladies inflammatoires  chroniques de l’intestin</vt:lpstr>
      <vt:lpstr>Diapositive 2</vt:lpstr>
      <vt:lpstr> I- INTRODUCTION </vt:lpstr>
      <vt:lpstr>I- INTRODUCTION</vt:lpstr>
      <vt:lpstr>I- INTRODUCTION</vt:lpstr>
      <vt:lpstr> II- ÉPIDÉMIOLOGIE </vt:lpstr>
      <vt:lpstr> III- ÉTIOPATHOGENIE </vt:lpstr>
      <vt:lpstr>III- ÉTIOPATHOGENIE</vt:lpstr>
      <vt:lpstr>Diapositive 9</vt:lpstr>
      <vt:lpstr>rectocolite hémorragique </vt:lpstr>
      <vt:lpstr>RCH</vt:lpstr>
      <vt:lpstr>RCH</vt:lpstr>
      <vt:lpstr>RCH</vt:lpstr>
      <vt:lpstr>Diapositive 14</vt:lpstr>
      <vt:lpstr>RCH</vt:lpstr>
      <vt:lpstr>RCH</vt:lpstr>
      <vt:lpstr>RCH</vt:lpstr>
      <vt:lpstr>Diapositive 18</vt:lpstr>
      <vt:lpstr>Diapositive 19</vt:lpstr>
      <vt:lpstr>RCH</vt:lpstr>
      <vt:lpstr>Diapositive 21</vt:lpstr>
      <vt:lpstr>Paroi colique normale</vt:lpstr>
      <vt:lpstr>Diapositive 23</vt:lpstr>
      <vt:lpstr>Diapositive 24</vt:lpstr>
      <vt:lpstr>Diapositive 25</vt:lpstr>
      <vt:lpstr>Diapositive 26</vt:lpstr>
      <vt:lpstr>Le diagnostic repose sur :  </vt:lpstr>
      <vt:lpstr>RCH</vt:lpstr>
      <vt:lpstr>RCH</vt:lpstr>
      <vt:lpstr>CROHN</vt:lpstr>
      <vt:lpstr>CROHN</vt:lpstr>
      <vt:lpstr>CROHN</vt:lpstr>
      <vt:lpstr>CROHN</vt:lpstr>
      <vt:lpstr>Diapositive 34</vt:lpstr>
      <vt:lpstr>CROHN</vt:lpstr>
      <vt:lpstr>CROHN</vt:lpstr>
      <vt:lpstr>Diapositive 37</vt:lpstr>
      <vt:lpstr>Diapositive 38</vt:lpstr>
      <vt:lpstr>Diapositive 39</vt:lpstr>
      <vt:lpstr>CROHN</vt:lpstr>
      <vt:lpstr>CROHN</vt:lpstr>
      <vt:lpstr>Dgc différentiel</vt:lpstr>
      <vt:lpstr>TAKE HOME MESSAGE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medecin chef anapath</cp:lastModifiedBy>
  <cp:revision>184</cp:revision>
  <dcterms:created xsi:type="dcterms:W3CDTF">2021-01-11T12:38:47Z</dcterms:created>
  <dcterms:modified xsi:type="dcterms:W3CDTF">2022-01-27T08:28:20Z</dcterms:modified>
</cp:coreProperties>
</file>